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69"/>
  </p:notesMasterIdLst>
  <p:sldIdLst>
    <p:sldId id="256" r:id="rId2"/>
    <p:sldId id="335" r:id="rId3"/>
    <p:sldId id="336" r:id="rId4"/>
    <p:sldId id="344" r:id="rId5"/>
    <p:sldId id="343" r:id="rId6"/>
    <p:sldId id="345" r:id="rId7"/>
    <p:sldId id="386" r:id="rId8"/>
    <p:sldId id="380" r:id="rId9"/>
    <p:sldId id="346" r:id="rId10"/>
    <p:sldId id="429" r:id="rId11"/>
    <p:sldId id="337" r:id="rId12"/>
    <p:sldId id="347" r:id="rId13"/>
    <p:sldId id="381" r:id="rId14"/>
    <p:sldId id="338" r:id="rId15"/>
    <p:sldId id="359" r:id="rId16"/>
    <p:sldId id="382" r:id="rId17"/>
    <p:sldId id="428" r:id="rId18"/>
    <p:sldId id="383" r:id="rId19"/>
    <p:sldId id="384" r:id="rId20"/>
    <p:sldId id="385" r:id="rId21"/>
    <p:sldId id="387" r:id="rId22"/>
    <p:sldId id="388" r:id="rId23"/>
    <p:sldId id="389" r:id="rId24"/>
    <p:sldId id="390" r:id="rId25"/>
    <p:sldId id="391" r:id="rId26"/>
    <p:sldId id="392" r:id="rId27"/>
    <p:sldId id="393" r:id="rId28"/>
    <p:sldId id="394" r:id="rId29"/>
    <p:sldId id="395" r:id="rId30"/>
    <p:sldId id="396" r:id="rId31"/>
    <p:sldId id="399" r:id="rId32"/>
    <p:sldId id="400" r:id="rId33"/>
    <p:sldId id="398" r:id="rId34"/>
    <p:sldId id="339" r:id="rId35"/>
    <p:sldId id="365" r:id="rId36"/>
    <p:sldId id="403" r:id="rId37"/>
    <p:sldId id="404" r:id="rId38"/>
    <p:sldId id="406" r:id="rId39"/>
    <p:sldId id="405" r:id="rId40"/>
    <p:sldId id="411" r:id="rId41"/>
    <p:sldId id="408" r:id="rId42"/>
    <p:sldId id="409" r:id="rId43"/>
    <p:sldId id="410" r:id="rId44"/>
    <p:sldId id="407" r:id="rId45"/>
    <p:sldId id="412" r:id="rId46"/>
    <p:sldId id="413" r:id="rId47"/>
    <p:sldId id="414" r:id="rId48"/>
    <p:sldId id="415" r:id="rId49"/>
    <p:sldId id="416" r:id="rId50"/>
    <p:sldId id="430" r:id="rId51"/>
    <p:sldId id="340" r:id="rId52"/>
    <p:sldId id="373" r:id="rId53"/>
    <p:sldId id="417" r:id="rId54"/>
    <p:sldId id="418" r:id="rId55"/>
    <p:sldId id="342" r:id="rId56"/>
    <p:sldId id="419" r:id="rId57"/>
    <p:sldId id="420" r:id="rId58"/>
    <p:sldId id="421" r:id="rId59"/>
    <p:sldId id="422" r:id="rId60"/>
    <p:sldId id="423" r:id="rId61"/>
    <p:sldId id="424" r:id="rId62"/>
    <p:sldId id="425" r:id="rId63"/>
    <p:sldId id="426" r:id="rId64"/>
    <p:sldId id="427" r:id="rId65"/>
    <p:sldId id="281" r:id="rId66"/>
    <p:sldId id="401" r:id="rId67"/>
    <p:sldId id="402" r:id="rId6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Yas" panose="02000503080000020003" pitchFamily="2" charset="-78"/>
      <p:regular r:id="rId74"/>
      <p:bold r:id="rId75"/>
      <p:italic r:id="rId76"/>
      <p:boldItalic r:id="rId77"/>
    </p:embeddedFont>
    <p:embeddedFont>
      <p:font typeface="Noto Sans" panose="020B0604020202020204" charset="0"/>
      <p:regular r:id="rId78"/>
      <p:bold r:id="rId79"/>
      <p:italic r:id="rId80"/>
      <p:boldItalic r:id="rId81"/>
    </p:embeddedFont>
    <p:embeddedFont>
      <p:font typeface="Ubuntu" panose="020B0504030602030204" pitchFamily="34" charset="0"/>
      <p:regular r:id="rId82"/>
      <p:bold r:id="rId83"/>
      <p:italic r:id="rId84"/>
      <p:boldItalic r:id="rId85"/>
    </p:embeddedFont>
    <p:embeddedFont>
      <p:font typeface="Calibri Light" panose="020F0302020204030204" pitchFamily="34" charset="0"/>
      <p:regular r:id="rId86"/>
      <p:italic r:id="rId87"/>
    </p:embeddedFont>
    <p:embeddedFont>
      <p:font typeface="IRANSans" panose="02040503050201020203" pitchFamily="18" charset="-78"/>
      <p:regular r:id="rId88"/>
      <p:bold r:id="rId8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49E5B0-DC69-48BA-9D52-8638ACEA4FEE}">
          <p14:sldIdLst>
            <p14:sldId id="256"/>
            <p14:sldId id="335"/>
            <p14:sldId id="336"/>
            <p14:sldId id="344"/>
            <p14:sldId id="343"/>
            <p14:sldId id="345"/>
            <p14:sldId id="386"/>
            <p14:sldId id="380"/>
            <p14:sldId id="346"/>
            <p14:sldId id="429"/>
            <p14:sldId id="337"/>
            <p14:sldId id="347"/>
            <p14:sldId id="381"/>
            <p14:sldId id="338"/>
            <p14:sldId id="359"/>
            <p14:sldId id="382"/>
            <p14:sldId id="428"/>
            <p14:sldId id="383"/>
            <p14:sldId id="384"/>
            <p14:sldId id="385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9"/>
            <p14:sldId id="400"/>
            <p14:sldId id="398"/>
            <p14:sldId id="339"/>
            <p14:sldId id="365"/>
            <p14:sldId id="403"/>
            <p14:sldId id="404"/>
            <p14:sldId id="406"/>
            <p14:sldId id="405"/>
            <p14:sldId id="411"/>
            <p14:sldId id="408"/>
            <p14:sldId id="409"/>
            <p14:sldId id="410"/>
            <p14:sldId id="407"/>
            <p14:sldId id="412"/>
            <p14:sldId id="413"/>
            <p14:sldId id="414"/>
            <p14:sldId id="415"/>
            <p14:sldId id="416"/>
            <p14:sldId id="430"/>
            <p14:sldId id="340"/>
            <p14:sldId id="373"/>
            <p14:sldId id="417"/>
            <p14:sldId id="418"/>
            <p14:sldId id="342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281"/>
            <p14:sldId id="401"/>
            <p14:sldId id="4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9F70DE"/>
    <a:srgbClr val="EEAA00"/>
    <a:srgbClr val="FF5050"/>
    <a:srgbClr val="F2F2F2"/>
    <a:srgbClr val="00B0F0"/>
    <a:srgbClr val="262626"/>
    <a:srgbClr val="97DB45"/>
    <a:srgbClr val="A180CE"/>
    <a:srgbClr val="8D6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91" autoAdjust="0"/>
    <p:restoredTop sz="96092" autoAdjust="0"/>
  </p:normalViewPr>
  <p:slideViewPr>
    <p:cSldViewPr snapToGrid="0">
      <p:cViewPr varScale="1">
        <p:scale>
          <a:sx n="70" d="100"/>
          <a:sy n="70" d="100"/>
        </p:scale>
        <p:origin x="54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5.fntdata"/><Relationship Id="rId89" Type="http://schemas.openxmlformats.org/officeDocument/2006/relationships/font" Target="fonts/font2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8.fntdata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Courses\BS%20Project\Reports\ThesisV3\Resources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Courses\BS%20Project\Reports\ThesisV3\Resources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ln>
                <a:noFill/>
              </a:ln>
              <a:solidFill>
                <a:schemeClr val="bg1"/>
              </a:solidFill>
              <a:latin typeface="Yas" panose="02000503080000020003" pitchFamily="2" charset="-78"/>
              <a:ea typeface="+mn-ea"/>
              <a:cs typeface="Yas" panose="02000503080000020003" pitchFamily="2" charset="-78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فراوانی ابزارها</c:v>
                </c:pt>
              </c:strCache>
            </c:strRef>
          </c:tx>
          <c:spPr>
            <a:solidFill>
              <a:srgbClr val="FF5050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انتخابگر میان دو یا چند طرح</c:v>
                </c:pt>
                <c:pt idx="1">
                  <c:v>تحلیل‌گر</c:v>
                </c:pt>
                <c:pt idx="2">
                  <c:v>سنجش‌گر سازگاری با محیط‌های مختلف</c:v>
                </c:pt>
                <c:pt idx="3">
                  <c:v>ردیابی‌کننده چشم کاربر</c:v>
                </c:pt>
                <c:pt idx="4">
                  <c:v>تولیدکننده نقشه حرارتی</c:v>
                </c:pt>
                <c:pt idx="5">
                  <c:v>سنجش‌‌گر سرعت بارگزاری</c:v>
                </c:pt>
                <c:pt idx="6">
                  <c:v>پرسشنامه‌ساز</c:v>
                </c:pt>
                <c:pt idx="7">
                  <c:v>سنجش‌گر نمونه‌های مفهومی</c:v>
                </c:pt>
                <c:pt idx="8">
                  <c:v>سنجش‌گر کارایی کاربر</c:v>
                </c:pt>
                <c:pt idx="9">
                  <c:v>ثبت‌کننده عملیات کاربر</c:v>
                </c:pt>
                <c:pt idx="10">
                  <c:v>اعلام‌کننده بازخورد کاربر</c:v>
                </c:pt>
              </c:strCache>
            </c:strRef>
          </c:cat>
          <c:val>
            <c:numRef>
              <c:f>Sheet1!$E$2:$E$12</c:f>
              <c:numCache>
                <c:formatCode>[$-3000401]0</c:formatCode>
                <c:ptCount val="11"/>
                <c:pt idx="0">
                  <c:v>6</c:v>
                </c:pt>
                <c:pt idx="1">
                  <c:v>15</c:v>
                </c:pt>
                <c:pt idx="2">
                  <c:v>4</c:v>
                </c:pt>
                <c:pt idx="3">
                  <c:v>1</c:v>
                </c:pt>
                <c:pt idx="4">
                  <c:v>22</c:v>
                </c:pt>
                <c:pt idx="5">
                  <c:v>5</c:v>
                </c:pt>
                <c:pt idx="6">
                  <c:v>8</c:v>
                </c:pt>
                <c:pt idx="7">
                  <c:v>20</c:v>
                </c:pt>
                <c:pt idx="8">
                  <c:v>25</c:v>
                </c:pt>
                <c:pt idx="9">
                  <c:v>16</c:v>
                </c:pt>
                <c:pt idx="1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FD-486C-B7D4-570FB503EF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17298608"/>
        <c:axId val="1517305680"/>
      </c:barChart>
      <c:catAx>
        <c:axId val="15172986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bg1"/>
                </a:solidFill>
                <a:latin typeface="Yas" panose="02000503080000020003" pitchFamily="2" charset="-78"/>
                <a:ea typeface="+mn-ea"/>
                <a:cs typeface="Yas" panose="02000503080000020003" pitchFamily="2" charset="-78"/>
              </a:defRPr>
            </a:pPr>
            <a:endParaRPr lang="en-US"/>
          </a:p>
        </c:txPr>
        <c:crossAx val="1517305680"/>
        <c:crosses val="autoZero"/>
        <c:auto val="1"/>
        <c:lblAlgn val="ctr"/>
        <c:lblOffset val="100"/>
        <c:noMultiLvlLbl val="0"/>
      </c:catAx>
      <c:valAx>
        <c:axId val="1517305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-3000401]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bg1"/>
                </a:solidFill>
                <a:latin typeface="Yas" panose="02000503080000020003" pitchFamily="2" charset="-78"/>
                <a:ea typeface="+mn-ea"/>
                <a:cs typeface="Yas" panose="02000503080000020003" pitchFamily="2" charset="-78"/>
              </a:defRPr>
            </a:pPr>
            <a:endParaRPr lang="en-US"/>
          </a:p>
        </c:txPr>
        <c:crossAx val="1517298608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rtl="1">
        <a:defRPr>
          <a:ln>
            <a:noFill/>
          </a:ln>
          <a:solidFill>
            <a:schemeClr val="bg1"/>
          </a:solidFill>
          <a:latin typeface="Yas" panose="02000503080000020003" pitchFamily="2" charset="-78"/>
          <a:ea typeface="+mn-ea"/>
          <a:cs typeface="Yas" panose="02000503080000020003" pitchFamily="2" charset="-78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ea typeface="+mn-ea"/>
              <a:cs typeface="Yas" panose="02000503080000020003" pitchFamily="2" charset="-78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5674424385248859E-2"/>
          <c:y val="0.15476657739966146"/>
          <c:w val="0.54076882769962775"/>
          <c:h val="0.75795372580223352"/>
        </c:manualLayout>
      </c:layout>
      <c:doughnutChart>
        <c:varyColors val="1"/>
        <c:ser>
          <c:idx val="0"/>
          <c:order val="0"/>
          <c:tx>
            <c:strRef>
              <c:f>Sheet2!$B$1</c:f>
              <c:strCache>
                <c:ptCount val="1"/>
                <c:pt idx="0">
                  <c:v>دفعات تکرار الگو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1A5-4BDF-B118-5C4EB81B87D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1A5-4BDF-B118-5C4EB81B87D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1A5-4BDF-B118-5C4EB81B87D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1A5-4BDF-B118-5C4EB81B87D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1A5-4BDF-B118-5C4EB81B87D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1A5-4BDF-B118-5C4EB81B87D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81A5-4BDF-B118-5C4EB81B87D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81A5-4BDF-B118-5C4EB81B87D3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ar-BH" smtClean="0"/>
                      <a:t>۱٪</a:t>
                    </a:r>
                    <a:endParaRPr lang="ar-BH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81A5-4BDF-B118-5C4EB81B87D3}"/>
                </c:ext>
              </c:extLst>
            </c:dLbl>
            <c:dLbl>
              <c:idx val="1"/>
              <c:layout>
                <c:manualLayout>
                  <c:x val="8.0736174049391152E-3"/>
                  <c:y val="-4.5264653429131635E-2"/>
                </c:manualLayout>
              </c:layout>
              <c:tx>
                <c:rich>
                  <a:bodyPr/>
                  <a:lstStyle/>
                  <a:p>
                    <a:r>
                      <a:rPr lang="ar-BH" dirty="0" smtClean="0"/>
                      <a:t>۴٪</a:t>
                    </a:r>
                    <a:endParaRPr lang="ar-BH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81A5-4BDF-B118-5C4EB81B87D3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ar-BH" smtClean="0"/>
                      <a:t>۷٪</a:t>
                    </a:r>
                    <a:endParaRPr lang="ar-BH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81A5-4BDF-B118-5C4EB81B87D3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ar-BH" smtClean="0"/>
                      <a:t>۱۰٪</a:t>
                    </a:r>
                    <a:endParaRPr lang="ar-BH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81A5-4BDF-B118-5C4EB81B87D3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r>
                      <a:rPr lang="ar-BH" smtClean="0"/>
                      <a:t>۱۲٪</a:t>
                    </a:r>
                    <a:endParaRPr lang="ar-BH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81A5-4BDF-B118-5C4EB81B87D3}"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r>
                      <a:rPr lang="ar-BH" smtClean="0"/>
                      <a:t>۱۹٪</a:t>
                    </a:r>
                    <a:endParaRPr lang="ar-BH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81A5-4BDF-B118-5C4EB81B87D3}"/>
                </c:ext>
              </c:extLst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ar-BH" smtClean="0"/>
                      <a:t>۲۳٪</a:t>
                    </a:r>
                    <a:endParaRPr lang="ar-BH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81A5-4BDF-B118-5C4EB81B87D3}"/>
                </c:ext>
              </c:extLst>
            </c:dLbl>
            <c:dLbl>
              <c:idx val="7"/>
              <c:layout/>
              <c:tx>
                <c:rich>
                  <a:bodyPr/>
                  <a:lstStyle/>
                  <a:p>
                    <a:r>
                      <a:rPr lang="ar-BH" smtClean="0"/>
                      <a:t>۲۴٪</a:t>
                    </a:r>
                    <a:endParaRPr lang="ar-BH" dirty="0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F-81A5-4BDF-B118-5C4EB81B87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bg1"/>
                    </a:solidFill>
                    <a:latin typeface="Yas" panose="02000503080000020003" pitchFamily="2" charset="-78"/>
                    <a:ea typeface="+mn-ea"/>
                    <a:cs typeface="Yas" panose="02000503080000020003" pitchFamily="2" charset="-78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Sheet2!$A$2:$A$9</c:f>
              <c:strCache>
                <c:ptCount val="8"/>
                <c:pt idx="0">
                  <c:v>استفاده از حسگر ردیاب چشم</c:v>
                </c:pt>
                <c:pt idx="1">
                  <c:v>بررسی فنی کد صفحات</c:v>
                </c:pt>
                <c:pt idx="2">
                  <c:v>تست‌های مرتبط با حافظه کوتاه‌مدت</c:v>
                </c:pt>
                <c:pt idx="3">
                  <c:v>تست پیمایشی</c:v>
                </c:pt>
                <c:pt idx="4">
                  <c:v>پرسش سوالات مربوط به طرح‌های مفهومی</c:v>
                </c:pt>
                <c:pt idx="5">
                  <c:v>تست ترجیح</c:v>
                </c:pt>
                <c:pt idx="6">
                  <c:v>ذخیره‌سازی کلیک‌های کاربران و پروفایل‌سازی</c:v>
                </c:pt>
                <c:pt idx="7">
                  <c:v>پرسشنامه متنی و تصویری</c:v>
                </c:pt>
              </c:strCache>
            </c:strRef>
          </c:cat>
          <c:val>
            <c:numRef>
              <c:f>Sheet2!$B$2:$B$9</c:f>
              <c:numCache>
                <c:formatCode>General</c:formatCode>
                <c:ptCount val="8"/>
                <c:pt idx="0">
                  <c:v>4</c:v>
                </c:pt>
                <c:pt idx="1">
                  <c:v>9</c:v>
                </c:pt>
                <c:pt idx="2">
                  <c:v>18</c:v>
                </c:pt>
                <c:pt idx="3">
                  <c:v>24</c:v>
                </c:pt>
                <c:pt idx="4">
                  <c:v>30</c:v>
                </c:pt>
                <c:pt idx="5">
                  <c:v>46</c:v>
                </c:pt>
                <c:pt idx="6">
                  <c:v>56</c:v>
                </c:pt>
                <c:pt idx="7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81A5-4BDF-B118-5C4EB81B87D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459617370928196"/>
          <c:y val="0.10548357218308839"/>
          <c:w val="0.41338542193948313"/>
          <c:h val="0.823829835198346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ea typeface="+mn-ea"/>
              <a:cs typeface="Yas" panose="02000503080000020003" pitchFamily="2" charset="-78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12700" cap="flat" cmpd="sng" algn="ctr">
      <a:noFill/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Yas" panose="02000503080000020003" pitchFamily="2" charset="-78"/>
          <a:ea typeface="+mn-ea"/>
          <a:cs typeface="Yas" panose="02000503080000020003" pitchFamily="2" charset="-78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CD05C-C38A-436F-9885-3453CC63FA97}" type="datetimeFigureOut">
              <a:rPr lang="en-US" smtClean="0"/>
              <a:t>9/1/2018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DA9EF-CB47-4736-9A79-81E617131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25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DA9EF-CB47-4736-9A79-81E6171310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70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DA9EF-CB47-4736-9A79-81E61713104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88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28650" y="1409799"/>
            <a:ext cx="7886700" cy="1363436"/>
          </a:xfrm>
          <a:prstGeom prst="rect">
            <a:avLst/>
          </a:prstGeom>
        </p:spPr>
        <p:txBody>
          <a:bodyPr/>
          <a:lstStyle>
            <a:lvl1pPr algn="ctr" rtl="1">
              <a:defRPr sz="5400">
                <a:solidFill>
                  <a:schemeClr val="bg1"/>
                </a:solidFill>
                <a:latin typeface="+mn-lt"/>
                <a:cs typeface="IRANSans" panose="02040503050201020203" pitchFamily="18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628650" y="2952929"/>
            <a:ext cx="7886700" cy="3224037"/>
          </a:xfrm>
          <a:prstGeom prst="rect">
            <a:avLst/>
          </a:prstGeom>
        </p:spPr>
        <p:txBody>
          <a:bodyPr/>
          <a:lstStyle>
            <a:lvl1pPr algn="r" rtl="1">
              <a:defRPr>
                <a:solidFill>
                  <a:schemeClr val="bg1"/>
                </a:solidFill>
                <a:latin typeface="IRANSans" panose="02040503050201020203" pitchFamily="18" charset="-78"/>
                <a:cs typeface="+mn-cs"/>
              </a:defRPr>
            </a:lvl1pPr>
            <a:lvl2pPr algn="r" rtl="1">
              <a:defRPr>
                <a:solidFill>
                  <a:schemeClr val="bg1"/>
                </a:solidFill>
                <a:latin typeface="IRANSans" panose="02040503050201020203" pitchFamily="18" charset="-78"/>
                <a:cs typeface="+mn-cs"/>
              </a:defRPr>
            </a:lvl2pPr>
            <a:lvl3pPr algn="r" rtl="1">
              <a:defRPr>
                <a:solidFill>
                  <a:schemeClr val="bg1"/>
                </a:solidFill>
                <a:latin typeface="IRANSans" panose="02040503050201020203" pitchFamily="18" charset="-78"/>
                <a:cs typeface="+mn-cs"/>
              </a:defRPr>
            </a:lvl3pPr>
            <a:lvl4pPr algn="r" rtl="1">
              <a:defRPr>
                <a:solidFill>
                  <a:schemeClr val="bg1"/>
                </a:solidFill>
                <a:latin typeface="IRANSans" panose="02040503050201020203" pitchFamily="18" charset="-78"/>
                <a:cs typeface="+mn-cs"/>
              </a:defRPr>
            </a:lvl4pPr>
            <a:lvl5pPr algn="r" rtl="1">
              <a:defRPr>
                <a:solidFill>
                  <a:schemeClr val="bg1"/>
                </a:solidFill>
                <a:latin typeface="IRANSans" panose="02040503050201020203" pitchFamily="18" charset="-78"/>
                <a:cs typeface="+mn-cs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288" y="6558431"/>
            <a:ext cx="2057400" cy="251474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39670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  <a:lvl2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2pPr>
            <a:lvl3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3pPr>
            <a:lvl4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4pPr>
            <a:lvl5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9747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  <a:prstGeom prst="rect">
            <a:avLst/>
          </a:prstGeom>
        </p:spPr>
        <p:txBody>
          <a:bodyPr vert="eaVert"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  <a:prstGeom prst="rect">
            <a:avLst/>
          </a:prstGeom>
        </p:spPr>
        <p:txBody>
          <a:bodyPr vert="eaVert"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  <a:lvl2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2pPr>
            <a:lvl3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3pPr>
            <a:lvl4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4pPr>
            <a:lvl5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2894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 userDrawn="1"/>
        </p:nvSpPr>
        <p:spPr>
          <a:xfrm>
            <a:off x="628638" y="898075"/>
            <a:ext cx="7886700" cy="12164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solidFill>
                  <a:schemeClr val="bg1"/>
                </a:solidFill>
                <a:latin typeface="Ubuntu" panose="020B0504030602030204" pitchFamily="34" charset="0"/>
              </a:rPr>
              <a:t>Click to edit Master title style</a:t>
            </a:r>
            <a:endParaRPr lang="en-US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74258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  <a:prstGeom prst="rect">
            <a:avLst/>
          </a:prstGeom>
        </p:spPr>
        <p:txBody>
          <a:bodyPr anchor="b"/>
          <a:lstStyle>
            <a:lvl1pPr algn="r" rtl="1">
              <a:defRPr sz="60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4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38538" y="6535028"/>
            <a:ext cx="2057400" cy="328861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055CD328-7D75-4FB8-B542-6174402B0E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3640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  <a:lvl2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2pPr>
            <a:lvl3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3pPr>
            <a:lvl4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4pPr>
            <a:lvl5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  <a:lvl2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2pPr>
            <a:lvl3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3pPr>
            <a:lvl4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4pPr>
            <a:lvl5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1831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 algn="r" rtl="1">
              <a:buNone/>
              <a:defRPr sz="2400" b="1">
                <a:latin typeface="Yas" panose="02000503080000020003" pitchFamily="2" charset="-78"/>
                <a:cs typeface="Yas" panose="02000503080000020003" pitchFamily="2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  <a:lvl2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2pPr>
            <a:lvl3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3pPr>
            <a:lvl4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4pPr>
            <a:lvl5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 algn="r" rtl="1">
              <a:buNone/>
              <a:defRPr sz="2400" b="1">
                <a:latin typeface="Yas" panose="02000503080000020003" pitchFamily="2" charset="-78"/>
                <a:cs typeface="Yas" panose="02000503080000020003" pitchFamily="2" charset="-7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  <a:lvl2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2pPr>
            <a:lvl3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3pPr>
            <a:lvl4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4pPr>
            <a:lvl5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4978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272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26886"/>
      </p:ext>
    </p:extLst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 algn="r" rtl="1">
              <a:defRPr sz="3200"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  <a:prstGeom prst="rect">
            <a:avLst/>
          </a:prstGeom>
        </p:spPr>
        <p:txBody>
          <a:bodyPr/>
          <a:lstStyle>
            <a:lvl1pPr algn="r" rtl="1">
              <a:defRPr sz="3200">
                <a:latin typeface="Yas" panose="02000503080000020003" pitchFamily="2" charset="-78"/>
                <a:cs typeface="Yas" panose="02000503080000020003" pitchFamily="2" charset="-78"/>
              </a:defRPr>
            </a:lvl1pPr>
            <a:lvl2pPr algn="r" rtl="1">
              <a:defRPr sz="2800">
                <a:latin typeface="Yas" panose="02000503080000020003" pitchFamily="2" charset="-78"/>
                <a:cs typeface="Yas" panose="02000503080000020003" pitchFamily="2" charset="-78"/>
              </a:defRPr>
            </a:lvl2pPr>
            <a:lvl3pPr algn="r" rtl="1">
              <a:defRPr sz="2400">
                <a:latin typeface="Yas" panose="02000503080000020003" pitchFamily="2" charset="-78"/>
                <a:cs typeface="Yas" panose="02000503080000020003" pitchFamily="2" charset="-78"/>
              </a:defRPr>
            </a:lvl3pPr>
            <a:lvl4pPr algn="r" rtl="1">
              <a:defRPr sz="2000">
                <a:latin typeface="Yas" panose="02000503080000020003" pitchFamily="2" charset="-78"/>
                <a:cs typeface="Yas" panose="02000503080000020003" pitchFamily="2" charset="-78"/>
              </a:defRPr>
            </a:lvl4pPr>
            <a:lvl5pPr algn="r" rtl="1">
              <a:defRPr sz="2000">
                <a:latin typeface="Yas" panose="02000503080000020003" pitchFamily="2" charset="-78"/>
                <a:cs typeface="Yas" panose="02000503080000020003" pitchFamily="2" charset="-7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1600">
                <a:latin typeface="Yas" panose="02000503080000020003" pitchFamily="2" charset="-78"/>
                <a:cs typeface="Yas" panose="02000503080000020003" pitchFamily="2" charset="-7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89821"/>
      </p:ext>
    </p:extLst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 algn="r" rtl="1">
              <a:defRPr sz="3200"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 algn="r" rtl="1">
              <a:buNone/>
              <a:defRPr sz="3200">
                <a:latin typeface="Yas" panose="02000503080000020003" pitchFamily="2" charset="-78"/>
                <a:cs typeface="Yas" panose="02000503080000020003" pitchFamily="2" charset="-7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1600">
                <a:latin typeface="Yas" panose="02000503080000020003" pitchFamily="2" charset="-78"/>
                <a:cs typeface="Yas" panose="02000503080000020003" pitchFamily="2" charset="-7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>
            <a:lvl1pPr algn="r"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>
            <a:lvl1pPr rtl="1">
              <a:defRPr>
                <a:latin typeface="Yas" panose="02000503080000020003" pitchFamily="2" charset="-78"/>
                <a:cs typeface="Yas" panose="02000503080000020003" pitchFamily="2" charset="-78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34555"/>
      </p:ext>
    </p:extLst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2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0" y="6523480"/>
            <a:ext cx="9144000" cy="3345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523480"/>
            <a:ext cx="2057400" cy="251474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fld id="{49F416C5-C567-4011-9A78-FEAFA57FBF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330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dl.acm.org/citation.cfm?id=17324.24085" TargetMode="External"/><Relationship Id="rId2" Type="http://schemas.openxmlformats.org/officeDocument/2006/relationships/hyperlink" Target="https://ci.nii.ac.jp/naid/10025070768/en/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hyperlink" Target="https://books.google.com/books?id=_NvIZwEACAAJ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pubsonline.informs.org/doi/abs/10.1287/isre.13.2.168.84" TargetMode="Externa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cm.org/citation.cfm?doid=1028664.1028736" TargetMode="External"/><Relationship Id="rId2" Type="http://schemas.openxmlformats.org/officeDocument/2006/relationships/hyperlink" Target="http://journals.sagepub.com/doi/10.1177/154193120204600513" TargetMode="Externa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219-006-7600-8" TargetMode="External"/><Relationship Id="rId2" Type="http://schemas.openxmlformats.org/officeDocument/2006/relationships/hyperlink" Target="http://www.thescipub.com/abstract/?doi=jcssp.2006.373.381" TargetMode="Externa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hyperlink" Target="http://doi.acm.org/10.1145/1668862.1668863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://doi.acm.org/10.1145/2213836.2213880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linkinghub.elsevier.com/retrieve/pii/S1386505608002098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arxiv.org/abs/1611.04433" TargetMode="External"/><Relationship Id="rId5" Type="http://schemas.openxmlformats.org/officeDocument/2006/relationships/hyperlink" Target="http://research.ijcaonline.org/volume43/number19/pxc3878778.pdf" TargetMode="External"/><Relationship Id="rId4" Type="http://schemas.openxmlformats.org/officeDocument/2006/relationships/hyperlink" Target="http://dx.doi.org/10.1177/016555151243763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uxmag.com/articles/leveraging-the-kano-model-for-optimal-results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arxiv.org/abs/1207.014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airccse.org/journal/ijsea/papers/5614ijsea03.pdf" TargetMode="External"/><Relationship Id="rId5" Type="http://schemas.openxmlformats.org/officeDocument/2006/relationships/hyperlink" Target="http://ieeexplore.ieee.org/document/6606640/" TargetMode="External"/><Relationship Id="rId4" Type="http://schemas.openxmlformats.org/officeDocument/2006/relationships/hyperlink" Target="http://link.springer.com/10.1007/978-3-642-38571-1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NeotericEU/single-page-application-vs-multiple-page-application-2591588efe58" TargetMode="External"/><Relationship Id="rId7" Type="http://schemas.microsoft.com/office/2007/relationships/hdphoto" Target="../media/hdphoto1.wdp"/><Relationship Id="rId2" Type="http://schemas.openxmlformats.org/officeDocument/2006/relationships/hyperlink" Target="http://ieeexplore.ieee.org/document/7420720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s://medium.com/vue-mastery/10-reasons-to-use-nuxt-js-for-your-next-web-application-522397c9366b" TargetMode="External"/><Relationship Id="rId4" Type="http://schemas.openxmlformats.org/officeDocument/2006/relationships/hyperlink" Target="https://doi.org/10.1145/3038912.3052594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ptimalworkshop.com/optimalsort" TargetMode="External"/><Relationship Id="rId3" Type="http://schemas.openxmlformats.org/officeDocument/2006/relationships/hyperlink" Target="https://en.wikipedia.org/w/index.php?title=Kano_model&amp;oldid=847738497" TargetMode="External"/><Relationship Id="rId7" Type="http://schemas.openxmlformats.org/officeDocument/2006/relationships/hyperlink" Target="https://www.mturk.com/" TargetMode="External"/><Relationship Id="rId2" Type="http://schemas.openxmlformats.org/officeDocument/2006/relationships/hyperlink" Target="https://en.wikipedia.org/w/index.php?title=Bluffton_University_bus_crash&amp;oldid=84358077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en-us/dotnet/standard/modern-web-apps-azure-architecture/choose-between-traditional-web-and-single-page-apps" TargetMode="External"/><Relationship Id="rId11" Type="http://schemas.microsoft.com/office/2007/relationships/hdphoto" Target="../media/hdphoto1.wdp"/><Relationship Id="rId5" Type="http://schemas.openxmlformats.org/officeDocument/2006/relationships/hyperlink" Target="https://github.com/nuxt-community/awesome-nuxt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measuringu.com/ux-university/" TargetMode="External"/><Relationship Id="rId9" Type="http://schemas.openxmlformats.org/officeDocument/2006/relationships/hyperlink" Target="https://cmmiinstitute.com/cmmi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magojr.com/" TargetMode="External"/><Relationship Id="rId3" Type="http://schemas.openxmlformats.org/officeDocument/2006/relationships/hyperlink" Target="https://www.toptal.com/vue-js/server-side-rendered-vue-js-using-nuxt-js" TargetMode="External"/><Relationship Id="rId7" Type="http://schemas.openxmlformats.org/officeDocument/2006/relationships/hyperlink" Target="https://developers.google.com/web/progressive-web-apps/" TargetMode="External"/><Relationship Id="rId2" Type="http://schemas.openxmlformats.org/officeDocument/2006/relationships/hyperlink" Target="http://www.core.edu.au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iso25000.com/index.php/en/iso-25000-standards/iso-25010" TargetMode="External"/><Relationship Id="rId11" Type="http://schemas.microsoft.com/office/2007/relationships/hdphoto" Target="../media/hdphoto1.wdp"/><Relationship Id="rId5" Type="http://schemas.openxmlformats.org/officeDocument/2006/relationships/hyperlink" Target="http://emilyburritt.weebly.com/formative-and-summative-evaluation.html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dblp.uni-trier.de/" TargetMode="External"/><Relationship Id="rId9" Type="http://schemas.openxmlformats.org/officeDocument/2006/relationships/hyperlink" Target="http://adage.com/article/digital/sean-parker-worries-facebook-rotting-children-s-brains/311238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crowdflower.com/" TargetMode="Externa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0" r="12670"/>
          <a:stretch/>
        </p:blipFill>
        <p:spPr>
          <a:xfrm>
            <a:off x="4" y="4"/>
            <a:ext cx="9134375" cy="68829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"/>
            <a:ext cx="9144000" cy="6882905"/>
          </a:xfrm>
          <a:prstGeom prst="rect">
            <a:avLst/>
          </a:prstGeom>
          <a:solidFill>
            <a:srgbClr val="26262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833" y="633756"/>
            <a:ext cx="7738715" cy="3225633"/>
          </a:xfrm>
          <a:effectLst>
            <a:outerShdw blurRad="114300" dist="76200" dir="5400000" algn="t" rotWithShape="0">
              <a:schemeClr val="tx1"/>
            </a:outerShdw>
          </a:effectLst>
        </p:spPr>
        <p:txBody>
          <a:bodyPr>
            <a:noAutofit/>
          </a:bodyPr>
          <a:lstStyle/>
          <a:p>
            <a:pPr algn="r">
              <a:lnSpc>
                <a:spcPts val="6000"/>
              </a:lnSpc>
              <a:spcBef>
                <a:spcPts val="1200"/>
              </a:spcBef>
            </a:pPr>
            <a:r>
              <a:rPr lang="fa-IR" sz="3600" kern="900" spc="-150" dirty="0"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پیاده‌سازی ابزاری برای</a:t>
            </a:r>
            <a:r>
              <a:rPr lang="fa-IR" sz="6000" b="1" kern="900" dirty="0">
                <a:latin typeface="+mj-lt"/>
                <a:ea typeface="Noto Sans" panose="020B0502040504020204" pitchFamily="34" charset="0"/>
                <a:cs typeface="IRANSans" panose="020B0506030804020204" pitchFamily="34" charset="-78"/>
              </a:rPr>
              <a:t/>
            </a:r>
            <a:br>
              <a:rPr lang="fa-IR" sz="6000" b="1" kern="900" dirty="0">
                <a:latin typeface="+mj-lt"/>
                <a:ea typeface="Noto Sans" panose="020B0502040504020204" pitchFamily="34" charset="0"/>
                <a:cs typeface="IRANSans" panose="020B0506030804020204" pitchFamily="34" charset="-78"/>
              </a:rPr>
            </a:br>
            <a:r>
              <a:rPr lang="fa-IR" sz="4800" b="1" kern="900" dirty="0"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سنجش استفاده‌پذیری رابط کاربری سامانه‌های مبتنی بر وب</a:t>
            </a:r>
            <a:r>
              <a:rPr lang="fa-IR" sz="700" b="1" spc="-300" dirty="0">
                <a:latin typeface="+mj-lt"/>
                <a:ea typeface="Noto Sans" panose="020B0502040504020204" pitchFamily="34" charset="0"/>
                <a:cs typeface="IRANSans" panose="020B0506030804020204" pitchFamily="34" charset="-78"/>
              </a:rPr>
              <a:t/>
            </a:r>
            <a:br>
              <a:rPr lang="fa-IR" sz="700" b="1" spc="-300" dirty="0">
                <a:latin typeface="+mj-lt"/>
                <a:ea typeface="Noto Sans" panose="020B0502040504020204" pitchFamily="34" charset="0"/>
                <a:cs typeface="IRANSans" panose="020B0506030804020204" pitchFamily="34" charset="-78"/>
              </a:rPr>
            </a:br>
            <a:r>
              <a:rPr lang="fa-IR" sz="3600" spc="-150" dirty="0"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به روش جمع‌سپاری</a:t>
            </a:r>
            <a:endParaRPr lang="en-US" sz="3200" spc="-150" dirty="0">
              <a:latin typeface="Yas" panose="02000503080000020003" pitchFamily="2" charset="-78"/>
              <a:ea typeface="Noto Sans" panose="020B0502040504020204" pitchFamily="34" charset="0"/>
              <a:cs typeface="Yas" panose="02000503080000020003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969352" y="4442497"/>
            <a:ext cx="2034433" cy="91795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fa-IR" sz="1800" dirty="0">
                <a:solidFill>
                  <a:schemeClr val="bg1"/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ارائه دهنده</a:t>
            </a:r>
            <a:endParaRPr lang="en-US" sz="1800" dirty="0">
              <a:solidFill>
                <a:schemeClr val="bg1"/>
              </a:solidFill>
              <a:latin typeface="Yas" panose="02000503080000020003" pitchFamily="2" charset="-78"/>
              <a:ea typeface="Noto Sans" panose="020B0502040504020204" pitchFamily="34" charset="0"/>
              <a:cs typeface="Yas" panose="02000503080000020003" pitchFamily="2" charset="-78"/>
            </a:endParaRPr>
          </a:p>
          <a:p>
            <a:pPr marL="0" indent="0" algn="ctr" rtl="1">
              <a:buNone/>
            </a:pPr>
            <a:r>
              <a:rPr lang="fa-IR" sz="2400" dirty="0">
                <a:solidFill>
                  <a:srgbClr val="97DB45"/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امیر حقیقتی ملکی</a:t>
            </a:r>
            <a:endParaRPr lang="en-US" dirty="0">
              <a:solidFill>
                <a:srgbClr val="7EBA56"/>
              </a:solidFill>
              <a:latin typeface="Yas" panose="02000503080000020003" pitchFamily="2" charset="-78"/>
              <a:ea typeface="Noto Sans" panose="020B0502040504020204" pitchFamily="34" charset="0"/>
              <a:cs typeface="Yas" panose="02000503080000020003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223162"/>
            <a:ext cx="9144000" cy="659742"/>
          </a:xfrm>
          <a:prstGeom prst="rect">
            <a:avLst/>
          </a:prstGeom>
          <a:solidFill>
            <a:srgbClr val="0D0D0D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94837" y="6082514"/>
            <a:ext cx="7374194" cy="6286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  <a:spcBef>
                <a:spcPts val="0"/>
              </a:spcBef>
            </a:pPr>
            <a:r>
              <a:rPr lang="fa-IR" b="1" kern="1000" spc="-5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دانشگاه صنعتی امیرکبیر   </a:t>
            </a:r>
            <a:r>
              <a:rPr lang="en-US" sz="2800" b="1" kern="1000" spc="-5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|</a:t>
            </a:r>
            <a:r>
              <a:rPr lang="fa-IR" sz="2800" b="1" kern="1000" spc="-5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 </a:t>
            </a:r>
            <a:r>
              <a:rPr lang="fa-IR" b="1" kern="1000" spc="-5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  </a:t>
            </a:r>
            <a:r>
              <a:rPr lang="fa-IR" kern="1000" spc="-5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دانشکده مهندسی کامپیوتر و فناوری اطلاعات</a:t>
            </a:r>
            <a:endParaRPr lang="en-US" kern="1000" spc="-5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ea typeface="Noto Sans" panose="020B0502040504020204" pitchFamily="34" charset="0"/>
              <a:cs typeface="Yas" panose="02000503080000020003" pitchFamily="2" charset="-78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3736024" y="4462366"/>
            <a:ext cx="3223703" cy="91795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fa-IR" sz="1800" dirty="0">
                <a:solidFill>
                  <a:prstClr val="white"/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استاد راهنما</a:t>
            </a:r>
            <a:endParaRPr lang="en-US" sz="1800" dirty="0">
              <a:solidFill>
                <a:prstClr val="white"/>
              </a:solidFill>
              <a:latin typeface="Yas" panose="02000503080000020003" pitchFamily="2" charset="-78"/>
              <a:ea typeface="Noto Sans" panose="020B0502040504020204" pitchFamily="34" charset="0"/>
              <a:cs typeface="Yas" panose="02000503080000020003" pitchFamily="2" charset="-78"/>
            </a:endParaRPr>
          </a:p>
          <a:p>
            <a:pPr marL="0" indent="0" algn="ctr" rtl="1">
              <a:buNone/>
            </a:pPr>
            <a:r>
              <a:rPr lang="fa-IR" sz="2400" dirty="0">
                <a:solidFill>
                  <a:srgbClr val="97DB45"/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استاد احمد عبدا‌له‌زاده بارفروش</a:t>
            </a:r>
            <a:endParaRPr lang="en-US" dirty="0">
              <a:solidFill>
                <a:srgbClr val="7EBA56"/>
              </a:solidFill>
              <a:latin typeface="Yas" panose="02000503080000020003" pitchFamily="2" charset="-78"/>
              <a:ea typeface="Noto Sans" panose="020B0502040504020204" pitchFamily="34" charset="0"/>
              <a:cs typeface="Yas" panose="02000503080000020003" pitchFamily="2" charset="-78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126856" y="4462366"/>
            <a:ext cx="3609166" cy="91795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fa-IR" sz="1800" dirty="0">
                <a:solidFill>
                  <a:prstClr val="white"/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استاد داور</a:t>
            </a:r>
            <a:endParaRPr lang="en-US" sz="1800" dirty="0">
              <a:solidFill>
                <a:prstClr val="white"/>
              </a:solidFill>
              <a:latin typeface="Yas" panose="02000503080000020003" pitchFamily="2" charset="-78"/>
              <a:ea typeface="Noto Sans" panose="020B0502040504020204" pitchFamily="34" charset="0"/>
              <a:cs typeface="Yas" panose="02000503080000020003" pitchFamily="2" charset="-78"/>
            </a:endParaRPr>
          </a:p>
          <a:p>
            <a:pPr marL="0" indent="0" algn="ctr" rtl="1">
              <a:buNone/>
            </a:pPr>
            <a:r>
              <a:rPr lang="fa-IR" sz="2400" dirty="0">
                <a:solidFill>
                  <a:srgbClr val="97DB45"/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دکتر سید علیرضا هاشمی گلپایگانی</a:t>
            </a:r>
            <a:endParaRPr lang="en-US" dirty="0">
              <a:solidFill>
                <a:srgbClr val="7EBA56"/>
              </a:solidFill>
              <a:latin typeface="Yas" panose="02000503080000020003" pitchFamily="2" charset="-78"/>
              <a:ea typeface="Noto Sans" panose="020B0502040504020204" pitchFamily="34" charset="0"/>
              <a:cs typeface="Yas" panose="02000503080000020003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368" y="5983300"/>
            <a:ext cx="842861" cy="64394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945949" y="4462362"/>
            <a:ext cx="0" cy="878220"/>
          </a:xfrm>
          <a:prstGeom prst="line">
            <a:avLst/>
          </a:prstGeom>
          <a:ln w="38100">
            <a:solidFill>
              <a:srgbClr val="FFFFFF">
                <a:alpha val="24000"/>
              </a:srgb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721220" y="4502099"/>
            <a:ext cx="0" cy="878220"/>
          </a:xfrm>
          <a:prstGeom prst="line">
            <a:avLst/>
          </a:prstGeom>
          <a:ln w="38100">
            <a:solidFill>
              <a:srgbClr val="FFFFFF">
                <a:alpha val="24000"/>
              </a:srgb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Subtitle 2"/>
          <p:cNvSpPr txBox="1">
            <a:spLocks/>
          </p:cNvSpPr>
          <p:nvPr/>
        </p:nvSpPr>
        <p:spPr>
          <a:xfrm>
            <a:off x="933652" y="876616"/>
            <a:ext cx="1424295" cy="316110"/>
          </a:xfrm>
          <a:prstGeom prst="rect">
            <a:avLst/>
          </a:prstGeom>
          <a:solidFill>
            <a:srgbClr val="EEAA00">
              <a:alpha val="79000"/>
            </a:srgbClr>
          </a:solidFill>
          <a:ln>
            <a:noFill/>
          </a:ln>
          <a:effectLst/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a-I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ea typeface="Noto Sans" panose="020B0502040504020204" pitchFamily="34" charset="0"/>
                <a:cs typeface="Yas" panose="02000503080000020003" pitchFamily="2" charset="-78"/>
              </a:rPr>
              <a:t>شهریور ۱۳۹۷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Yas" panose="02000503080000020003" pitchFamily="2" charset="-78"/>
              <a:ea typeface="Noto Sans" panose="020B0502040504020204" pitchFamily="34" charset="0"/>
              <a:cs typeface="Yas" panose="02000503080000020003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02" y="5910770"/>
            <a:ext cx="551204" cy="60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8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6834243" y="4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016668" y="1115945"/>
            <a:ext cx="1944904" cy="1351421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متدلوژی </a:t>
            </a:r>
            <a:r>
              <a:rPr lang="fa-IR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جمع‌سپاری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2" name="Isosceles Triangle 21"/>
          <p:cNvSpPr/>
          <p:nvPr/>
        </p:nvSpPr>
        <p:spPr>
          <a:xfrm>
            <a:off x="7016670" y="1015997"/>
            <a:ext cx="335437" cy="336050"/>
          </a:xfrm>
          <a:prstGeom prst="triangle">
            <a:avLst>
              <a:gd name="adj" fmla="val 10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7054724" y="2548709"/>
            <a:ext cx="1955755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سنجش استفاده‌پذیری</a:t>
              </a:r>
              <a:endParaRPr lang="fa-IR" sz="1400" dirty="0">
                <a:solidFill>
                  <a:srgbClr val="00B0F0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4314"/>
            <a:ext cx="64140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2225555" y="6286146"/>
            <a:ext cx="4737162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891" y="847012"/>
            <a:ext cx="5082060" cy="49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11</a:t>
            </a:fld>
            <a:endParaRPr lang="en-US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462470" y="4138165"/>
            <a:ext cx="4061449" cy="43748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1800" b="1" dirty="0">
                <a:solidFill>
                  <a:srgbClr val="00B0F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متدلوژی تحقیقاتی</a:t>
            </a:r>
            <a:endParaRPr lang="en-US" sz="1800" b="1" dirty="0">
              <a:solidFill>
                <a:srgbClr val="00B0F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4" name="Cross 13"/>
          <p:cNvSpPr/>
          <p:nvPr/>
        </p:nvSpPr>
        <p:spPr>
          <a:xfrm>
            <a:off x="7937612" y="1122082"/>
            <a:ext cx="538163" cy="538163"/>
          </a:xfrm>
          <a:prstGeom prst="plus">
            <a:avLst>
              <a:gd name="adj" fmla="val 3975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ross 14"/>
          <p:cNvSpPr/>
          <p:nvPr/>
        </p:nvSpPr>
        <p:spPr>
          <a:xfrm>
            <a:off x="875112" y="5541329"/>
            <a:ext cx="250031" cy="250031"/>
          </a:xfrm>
          <a:prstGeom prst="plus">
            <a:avLst>
              <a:gd name="adj" fmla="val 3975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3077582" y="4575651"/>
            <a:ext cx="2831218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توضیحات مرتبط به متدلوژی پژوهشی آزمایشگاه سیستم‌های هوشمند که در این پروژه نیز از آن بهره گرفته شده است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33175" y="727461"/>
            <a:ext cx="7920037" cy="2876550"/>
          </a:xfrm>
          <a:prstGeom prst="rect">
            <a:avLst/>
          </a:prstGeom>
          <a:noFill/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0560"/>
              </a:lnSpc>
            </a:pPr>
            <a:r>
              <a:rPr lang="fa-IR" sz="3200" b="1" spc="-150" dirty="0">
                <a:solidFill>
                  <a:schemeClr val="bg1"/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بخش دوم</a:t>
            </a:r>
            <a:r>
              <a:rPr lang="fa-IR" sz="4800" spc="-150" dirty="0">
                <a:solidFill>
                  <a:schemeClr val="bg1"/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/>
            </a:r>
            <a:br>
              <a:rPr lang="fa-IR" sz="4800" spc="-150" dirty="0">
                <a:solidFill>
                  <a:schemeClr val="bg1"/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</a:br>
            <a:r>
              <a:rPr lang="fa-IR" sz="9600" b="1" spc="-150" dirty="0">
                <a:solidFill>
                  <a:schemeClr val="bg1"/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endParaRPr lang="en-US" sz="12000" b="1" spc="-150" dirty="0">
              <a:solidFill>
                <a:schemeClr val="bg1"/>
              </a:solid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F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F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F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863753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6834243" y="4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016668" y="1115945"/>
            <a:ext cx="1944904" cy="1351421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متدلوژی تحقیقاتی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2" name="Isosceles Triangle 21"/>
          <p:cNvSpPr/>
          <p:nvPr/>
        </p:nvSpPr>
        <p:spPr>
          <a:xfrm>
            <a:off x="7016670" y="1015997"/>
            <a:ext cx="335437" cy="33605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7054724" y="2548709"/>
            <a:ext cx="1955755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 Placeholder 2"/>
          <p:cNvSpPr txBox="1">
            <a:spLocks/>
          </p:cNvSpPr>
          <p:nvPr/>
        </p:nvSpPr>
        <p:spPr>
          <a:xfrm>
            <a:off x="2225556" y="6286146"/>
            <a:ext cx="479111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F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F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F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4314"/>
            <a:ext cx="64140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188467" y="4866584"/>
            <a:ext cx="6385226" cy="946866"/>
            <a:chOff x="0" y="4028345"/>
            <a:chExt cx="6858000" cy="1016974"/>
          </a:xfr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17" name="Up Arrow Callout 116"/>
            <p:cNvSpPr/>
            <p:nvPr/>
          </p:nvSpPr>
          <p:spPr>
            <a:xfrm rot="10800000">
              <a:off x="0" y="4028345"/>
              <a:ext cx="6858000" cy="1016974"/>
            </a:xfrm>
            <a:prstGeom prst="upArrowCallou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8" name="Up Arrow Callout 4"/>
            <p:cNvSpPr txBox="1"/>
            <p:nvPr/>
          </p:nvSpPr>
          <p:spPr>
            <a:xfrm>
              <a:off x="0" y="4028345"/>
              <a:ext cx="6858000" cy="356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78232" rIns="78232" bIns="78232" numCol="1" spcCol="1270" anchor="ctr" anchorCtr="0">
              <a:noAutofit/>
            </a:bodyPr>
            <a:lstStyle/>
            <a:p>
              <a:pPr algn="r" defTabSz="4889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100" b="1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گام پنجم: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مقداردهی اولیه به لیست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با انتخاب مقالات از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J</a:t>
              </a:r>
              <a:endParaRPr lang="fa-IR" sz="1100" b="1" i="1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88469" y="5198936"/>
            <a:ext cx="3192613" cy="283113"/>
            <a:chOff x="0" y="4385303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5" name="Rectangle 114"/>
            <p:cNvSpPr/>
            <p:nvPr/>
          </p:nvSpPr>
          <p:spPr>
            <a:xfrm>
              <a:off x="0" y="4385303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6" name="TextBox 115"/>
            <p:cNvSpPr txBox="1"/>
            <p:nvPr/>
          </p:nvSpPr>
          <p:spPr>
            <a:xfrm>
              <a:off x="0" y="4385303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فعالیت: انتخاب مقالات مرتبط و شاخص، در حین بررسی ژورنال‌ها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381082" y="5198936"/>
            <a:ext cx="3192613" cy="283113"/>
            <a:chOff x="3429000" y="4385303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3" name="Rectangle 112"/>
            <p:cNvSpPr/>
            <p:nvPr/>
          </p:nvSpPr>
          <p:spPr>
            <a:xfrm>
              <a:off x="3429000" y="4385303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4" name="TextBox 113"/>
            <p:cNvSpPr txBox="1"/>
            <p:nvPr/>
          </p:nvSpPr>
          <p:spPr>
            <a:xfrm>
              <a:off x="3429000" y="4385303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خروجی: لیست ابتدایی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که از بررسی مقالات ژورنالی به دست آمده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88467" y="3928951"/>
            <a:ext cx="6385226" cy="946866"/>
            <a:chOff x="0" y="3021288"/>
            <a:chExt cx="6858000" cy="1016974"/>
          </a:xfr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11" name="Up Arrow Callout 110"/>
            <p:cNvSpPr/>
            <p:nvPr/>
          </p:nvSpPr>
          <p:spPr>
            <a:xfrm rot="10800000">
              <a:off x="0" y="3021288"/>
              <a:ext cx="6858000" cy="1016974"/>
            </a:xfrm>
            <a:prstGeom prst="upArrowCallou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2" name="Up Arrow Callout 10"/>
            <p:cNvSpPr txBox="1"/>
            <p:nvPr/>
          </p:nvSpPr>
          <p:spPr>
            <a:xfrm>
              <a:off x="0" y="3021288"/>
              <a:ext cx="6858000" cy="356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78232" rIns="78232" bIns="78232" numCol="1" spcCol="1270" anchor="ctr" anchorCtr="0">
              <a:noAutofit/>
            </a:bodyPr>
            <a:lstStyle/>
            <a:p>
              <a:pPr algn="r" defTabSz="4889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100" b="1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گام چهارم: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به‌روزرسانی لیست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J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با حذف ژورنال‌های غیرشاخص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88469" y="4261303"/>
            <a:ext cx="3192613" cy="283113"/>
            <a:chOff x="0" y="3378246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9" name="Rectangle 108"/>
            <p:cNvSpPr/>
            <p:nvPr/>
          </p:nvSpPr>
          <p:spPr>
            <a:xfrm>
              <a:off x="0" y="3378246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0" name="TextBox 109"/>
            <p:cNvSpPr txBox="1"/>
            <p:nvPr/>
          </p:nvSpPr>
          <p:spPr>
            <a:xfrm>
              <a:off x="0" y="3378246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فعالیت: بررسی دقیق مقالات منتشر شده در شماره‌های آخر ژورنال‌های موجود در لیست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381082" y="4261303"/>
            <a:ext cx="3192613" cy="283113"/>
            <a:chOff x="3429000" y="3378246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7" name="Rectangle 106"/>
            <p:cNvSpPr/>
            <p:nvPr/>
          </p:nvSpPr>
          <p:spPr>
            <a:xfrm>
              <a:off x="3429000" y="3378246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8" name="TextBox 107"/>
            <p:cNvSpPr txBox="1"/>
            <p:nvPr/>
          </p:nvSpPr>
          <p:spPr>
            <a:xfrm>
              <a:off x="3429000" y="3378246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خروجی: لیست ثانویه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J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که از بررسی مجدد برخی ژورنال‌ها به دست آمده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88467" y="2991319"/>
            <a:ext cx="6385226" cy="946866"/>
            <a:chOff x="0" y="2014232"/>
            <a:chExt cx="6858000" cy="1016974"/>
          </a:xfr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05" name="Up Arrow Callout 104"/>
            <p:cNvSpPr/>
            <p:nvPr/>
          </p:nvSpPr>
          <p:spPr>
            <a:xfrm rot="10800000">
              <a:off x="0" y="2014232"/>
              <a:ext cx="6858000" cy="1016974"/>
            </a:xfrm>
            <a:prstGeom prst="upArrowCallou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6" name="Up Arrow Callout 16"/>
            <p:cNvSpPr txBox="1"/>
            <p:nvPr/>
          </p:nvSpPr>
          <p:spPr>
            <a:xfrm>
              <a:off x="0" y="2014232"/>
              <a:ext cx="6858000" cy="356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78232" rIns="78232" bIns="78232" numCol="1" spcCol="1270" anchor="ctr" anchorCtr="0">
              <a:noAutofit/>
            </a:bodyPr>
            <a:lstStyle/>
            <a:p>
              <a:pPr algn="r" defTabSz="4889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100" b="1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گام سوم: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اضافه کردن ژورنال‌های مرتبط، به لیست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J</a:t>
              </a:r>
              <a:endParaRPr lang="fa-IR" sz="110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88469" y="3323671"/>
            <a:ext cx="3192613" cy="283113"/>
            <a:chOff x="0" y="2371190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3" name="Rectangle 102"/>
            <p:cNvSpPr/>
            <p:nvPr/>
          </p:nvSpPr>
          <p:spPr>
            <a:xfrm>
              <a:off x="0" y="2371190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" name="TextBox 103"/>
            <p:cNvSpPr txBox="1"/>
            <p:nvPr/>
          </p:nvSpPr>
          <p:spPr>
            <a:xfrm>
              <a:off x="0" y="2371190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فعالیت: مقداردهی لیست </a:t>
              </a:r>
              <a:r>
                <a:rPr lang="en-US" sz="9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J</a:t>
              </a:r>
              <a:r>
                <a:rPr lang="fa-IR" sz="9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با ژورنال‌های به دست آمده از </a:t>
              </a:r>
              <a:r>
                <a:rPr lang="en-US" sz="9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CK</a:t>
              </a:r>
              <a:r>
                <a:rPr lang="fa-IR" sz="9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و </a:t>
              </a:r>
              <a:r>
                <a:rPr lang="en-US" sz="9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K</a:t>
              </a:r>
              <a:endParaRPr lang="fa-IR" sz="900" b="1" i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3381082" y="3323671"/>
            <a:ext cx="3192613" cy="283113"/>
            <a:chOff x="3429000" y="2371190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1" name="Rectangle 100"/>
            <p:cNvSpPr/>
            <p:nvPr/>
          </p:nvSpPr>
          <p:spPr>
            <a:xfrm>
              <a:off x="3429000" y="2371190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2" name="TextBox 101"/>
            <p:cNvSpPr txBox="1"/>
            <p:nvPr/>
          </p:nvSpPr>
          <p:spPr>
            <a:xfrm>
              <a:off x="3429000" y="2371190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خروجی: لیست ابتدایی ژورنال‌های یافت شده با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CK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و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K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های تشخیص داده شده</a:t>
              </a:r>
              <a:endParaRPr lang="fa-IR" sz="900" b="1" i="1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88467" y="2053686"/>
            <a:ext cx="6385226" cy="946866"/>
            <a:chOff x="0" y="1007175"/>
            <a:chExt cx="6858000" cy="1016974"/>
          </a:xfr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99" name="Up Arrow Callout 98"/>
            <p:cNvSpPr/>
            <p:nvPr/>
          </p:nvSpPr>
          <p:spPr>
            <a:xfrm rot="10800000">
              <a:off x="0" y="1007175"/>
              <a:ext cx="6858000" cy="1016974"/>
            </a:xfrm>
            <a:prstGeom prst="upArrowCallou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0" name="Up Arrow Callout 22"/>
            <p:cNvSpPr txBox="1"/>
            <p:nvPr/>
          </p:nvSpPr>
          <p:spPr>
            <a:xfrm>
              <a:off x="0" y="1007175"/>
              <a:ext cx="6858000" cy="356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78232" rIns="78232" bIns="78232" numCol="1" spcCol="1270" anchor="ctr" anchorCtr="0">
              <a:noAutofit/>
            </a:bodyPr>
            <a:lstStyle/>
            <a:p>
              <a:pPr algn="r" defTabSz="4889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100" b="1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گام دوم:</a:t>
              </a:r>
              <a:r>
                <a:rPr lang="fa-IR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ساختن لیست ابتدایی از ژورنال‌ها (</a:t>
              </a:r>
              <a:r>
                <a:rPr lang="en-US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J</a:t>
              </a:r>
              <a:r>
                <a:rPr lang="fa-IR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)، کنفرانس‌ها (</a:t>
              </a:r>
              <a:r>
                <a:rPr lang="en-US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C</a:t>
              </a:r>
              <a:r>
                <a:rPr lang="fa-IR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)، محققین (</a:t>
              </a:r>
              <a:r>
                <a:rPr lang="en-US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R</a:t>
              </a:r>
              <a:r>
                <a:rPr lang="fa-IR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) و مقالات (</a:t>
              </a:r>
              <a:r>
                <a:rPr lang="en-US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)</a:t>
              </a:r>
              <a:endParaRPr lang="fa-IR" sz="1100" b="1" i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88469" y="2386038"/>
            <a:ext cx="3192613" cy="283113"/>
            <a:chOff x="0" y="1364133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7" name="Rectangle 96"/>
            <p:cNvSpPr/>
            <p:nvPr/>
          </p:nvSpPr>
          <p:spPr>
            <a:xfrm>
              <a:off x="0" y="1364133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8" name="TextBox 97"/>
            <p:cNvSpPr txBox="1"/>
            <p:nvPr/>
          </p:nvSpPr>
          <p:spPr>
            <a:xfrm>
              <a:off x="0" y="1364133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فعالیت: ساخت لیست اولیه از موارد ذکر شده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3381082" y="2386038"/>
            <a:ext cx="3192613" cy="283113"/>
            <a:chOff x="3429000" y="1364133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5" name="Rectangle 94"/>
            <p:cNvSpPr/>
            <p:nvPr/>
          </p:nvSpPr>
          <p:spPr>
            <a:xfrm>
              <a:off x="3429000" y="1364133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6" name="TextBox 95"/>
            <p:cNvSpPr txBox="1"/>
            <p:nvPr/>
          </p:nvSpPr>
          <p:spPr>
            <a:xfrm>
              <a:off x="3429000" y="1364133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خروجی: لیست اولیه ژورنال‌ها، کنفرانس‌ها، محققین و مقالات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88467" y="1115943"/>
            <a:ext cx="6385226" cy="946866"/>
            <a:chOff x="0" y="0"/>
            <a:chExt cx="6858000" cy="1016974"/>
          </a:xfr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93" name="Up Arrow Callout 92"/>
            <p:cNvSpPr/>
            <p:nvPr/>
          </p:nvSpPr>
          <p:spPr>
            <a:xfrm rot="10800000">
              <a:off x="0" y="0"/>
              <a:ext cx="6858000" cy="1016974"/>
            </a:xfrm>
            <a:prstGeom prst="upArrowCallou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4" name="Up Arrow Callout 28"/>
            <p:cNvSpPr txBox="1"/>
            <p:nvPr/>
          </p:nvSpPr>
          <p:spPr>
            <a:xfrm>
              <a:off x="0" y="0"/>
              <a:ext cx="6858000" cy="356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78232" rIns="78232" bIns="78232" numCol="1" spcCol="1270" anchor="ctr" anchorCtr="0">
              <a:noAutofit/>
            </a:bodyPr>
            <a:lstStyle/>
            <a:p>
              <a:pPr algn="r" defTabSz="4889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100" b="1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گام اول:</a:t>
              </a:r>
              <a:r>
                <a:rPr lang="fa-IR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به دست آوردن دانش زمینه (</a:t>
              </a:r>
              <a:r>
                <a:rPr lang="en-US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CK</a:t>
              </a:r>
              <a:r>
                <a:rPr lang="fa-IR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) و کلیدواژه‌های (</a:t>
              </a:r>
              <a:r>
                <a:rPr lang="en-US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K</a:t>
              </a:r>
              <a:r>
                <a:rPr lang="fa-IR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) مهم مربوط به زمینه تحقیقاتی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88469" y="1448406"/>
            <a:ext cx="3192613" cy="283113"/>
            <a:chOff x="0" y="357077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1" name="Rectangle 90"/>
            <p:cNvSpPr/>
            <p:nvPr/>
          </p:nvSpPr>
          <p:spPr>
            <a:xfrm>
              <a:off x="0" y="357077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2" name="TextBox 91"/>
            <p:cNvSpPr txBox="1"/>
            <p:nvPr/>
          </p:nvSpPr>
          <p:spPr>
            <a:xfrm>
              <a:off x="0" y="357077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فعالیت: مطالعه مراجع برتر و کسب دانش از دروس مختلف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3381082" y="1448406"/>
            <a:ext cx="3192613" cy="283113"/>
            <a:chOff x="3429000" y="357077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9" name="Rectangle 88"/>
            <p:cNvSpPr/>
            <p:nvPr/>
          </p:nvSpPr>
          <p:spPr>
            <a:xfrm>
              <a:off x="3429000" y="357077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0" name="TextBox 89"/>
            <p:cNvSpPr txBox="1"/>
            <p:nvPr/>
          </p:nvSpPr>
          <p:spPr>
            <a:xfrm>
              <a:off x="3429000" y="357077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خروجی: دانش زمینه و کلیدواژه‌های مرتبط مهم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530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6834243" y="4"/>
            <a:ext cx="2309759" cy="6400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7016668" y="1115943"/>
            <a:ext cx="1944904" cy="188722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متدلوژی تحقیقاتی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2" name="Isosceles Triangle 21"/>
          <p:cNvSpPr/>
          <p:nvPr/>
        </p:nvSpPr>
        <p:spPr>
          <a:xfrm>
            <a:off x="7016670" y="1015997"/>
            <a:ext cx="335437" cy="33605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7054724" y="2739503"/>
            <a:ext cx="1955755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 Placeholder 2"/>
          <p:cNvSpPr txBox="1">
            <a:spLocks/>
          </p:cNvSpPr>
          <p:nvPr/>
        </p:nvSpPr>
        <p:spPr>
          <a:xfrm>
            <a:off x="2225556" y="6286146"/>
            <a:ext cx="479111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F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F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F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4314"/>
            <a:ext cx="64140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193590" y="4890385"/>
            <a:ext cx="6425933" cy="619573"/>
            <a:chOff x="0" y="9063627"/>
            <a:chExt cx="6858000" cy="661232"/>
          </a:xfr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48" name="Rectangle 147"/>
            <p:cNvSpPr/>
            <p:nvPr/>
          </p:nvSpPr>
          <p:spPr>
            <a:xfrm>
              <a:off x="0" y="9063627"/>
              <a:ext cx="6858000" cy="661232"/>
            </a:xfrm>
            <a:prstGeom prst="rec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9" name="TextBox 148"/>
            <p:cNvSpPr txBox="1"/>
            <p:nvPr/>
          </p:nvSpPr>
          <p:spPr>
            <a:xfrm>
              <a:off x="0" y="9063627"/>
              <a:ext cx="6858000" cy="357065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78232" rIns="78232" bIns="78232" numCol="1" spcCol="1270" anchor="ctr" anchorCtr="0">
              <a:noAutofit/>
            </a:bodyPr>
            <a:lstStyle/>
            <a:p>
              <a:pPr algn="r" defTabSz="4889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100" b="1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گام دهم: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به‌روزرسانی لیست‌های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J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،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C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،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R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و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با بررسی مراجع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endParaRPr lang="fa-IR" sz="1100" b="1" i="1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93590" y="5212563"/>
            <a:ext cx="3212967" cy="285003"/>
            <a:chOff x="0" y="9407468"/>
            <a:chExt cx="3429000" cy="30416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6" name="Rectangle 145"/>
            <p:cNvSpPr/>
            <p:nvPr/>
          </p:nvSpPr>
          <p:spPr>
            <a:xfrm>
              <a:off x="0" y="9407468"/>
              <a:ext cx="3429000" cy="304166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7" name="TextBox 146"/>
            <p:cNvSpPr txBox="1"/>
            <p:nvPr/>
          </p:nvSpPr>
          <p:spPr>
            <a:xfrm>
              <a:off x="0" y="9407468"/>
              <a:ext cx="3429000" cy="30416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فعالیت: بررسی و ارزیابی مراجع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و سپس به‌روزرسانی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J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،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C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،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R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و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endParaRPr lang="fa-IR" sz="900" b="1" i="1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406557" y="5212563"/>
            <a:ext cx="3212967" cy="285003"/>
            <a:chOff x="3429000" y="9407468"/>
            <a:chExt cx="3429000" cy="30416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4" name="Rectangle 143"/>
            <p:cNvSpPr/>
            <p:nvPr/>
          </p:nvSpPr>
          <p:spPr>
            <a:xfrm>
              <a:off x="3429000" y="9407468"/>
              <a:ext cx="3429000" cy="304166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5" name="TextBox 144"/>
            <p:cNvSpPr txBox="1"/>
            <p:nvPr/>
          </p:nvSpPr>
          <p:spPr>
            <a:xfrm>
              <a:off x="3429000" y="9407468"/>
              <a:ext cx="3429000" cy="30416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خروجی: لیست‌های نهایی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J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،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C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،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R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و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که دیگر تغییر نخواهند کرد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93590" y="3946775"/>
            <a:ext cx="6425933" cy="952903"/>
            <a:chOff x="0" y="8056571"/>
            <a:chExt cx="6858000" cy="1016974"/>
          </a:xfr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42" name="Up Arrow Callout 141"/>
            <p:cNvSpPr/>
            <p:nvPr/>
          </p:nvSpPr>
          <p:spPr>
            <a:xfrm rot="10800000">
              <a:off x="0" y="8056571"/>
              <a:ext cx="6858000" cy="1016974"/>
            </a:xfrm>
            <a:prstGeom prst="upArrowCallou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3" name="Up Arrow Callout 10"/>
            <p:cNvSpPr txBox="1"/>
            <p:nvPr/>
          </p:nvSpPr>
          <p:spPr>
            <a:xfrm>
              <a:off x="0" y="8056571"/>
              <a:ext cx="6858000" cy="356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78232" rIns="78232" bIns="78232" numCol="1" spcCol="1270" anchor="ctr" anchorCtr="0">
              <a:noAutofit/>
            </a:bodyPr>
            <a:lstStyle/>
            <a:p>
              <a:pPr algn="r" defTabSz="4889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100" b="1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گام نهم: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به‌روزرسانی لیست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با اضافه کردن مقالات مرتبط منتشر شده در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C</a:t>
              </a:r>
              <a:endParaRPr lang="fa-IR" sz="1100" b="1" i="1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93590" y="4281242"/>
            <a:ext cx="3212967" cy="284918"/>
            <a:chOff x="0" y="8413529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0" name="Rectangle 139"/>
            <p:cNvSpPr/>
            <p:nvPr/>
          </p:nvSpPr>
          <p:spPr>
            <a:xfrm>
              <a:off x="0" y="8413529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1" name="TextBox 140"/>
            <p:cNvSpPr txBox="1"/>
            <p:nvPr/>
          </p:nvSpPr>
          <p:spPr>
            <a:xfrm>
              <a:off x="0" y="8413529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فعالیت: به‌روزرسانی لیست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با اضافه کردن مقالات مرتبط منتشر شده در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C</a:t>
              </a:r>
              <a:endParaRPr lang="fa-IR" sz="900" b="1" i="1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406557" y="4281242"/>
            <a:ext cx="3212967" cy="284918"/>
            <a:chOff x="3429000" y="8413529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38" name="Rectangle 137"/>
            <p:cNvSpPr/>
            <p:nvPr/>
          </p:nvSpPr>
          <p:spPr>
            <a:xfrm>
              <a:off x="3429000" y="8413529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9" name="TextBox 138"/>
            <p:cNvSpPr txBox="1"/>
            <p:nvPr/>
          </p:nvSpPr>
          <p:spPr>
            <a:xfrm>
              <a:off x="3429000" y="8413529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خروجی: لیست به‌روزشده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که شامل مقالات کنفرانسی نیز هست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93590" y="3003165"/>
            <a:ext cx="6425933" cy="952903"/>
            <a:chOff x="0" y="7049514"/>
            <a:chExt cx="6858000" cy="1016974"/>
          </a:xfr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36" name="Up Arrow Callout 135"/>
            <p:cNvSpPr/>
            <p:nvPr/>
          </p:nvSpPr>
          <p:spPr>
            <a:xfrm rot="10800000">
              <a:off x="0" y="7049514"/>
              <a:ext cx="6858000" cy="1016974"/>
            </a:xfrm>
            <a:prstGeom prst="upArrowCallou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7" name="Up Arrow Callout 16"/>
            <p:cNvSpPr txBox="1"/>
            <p:nvPr/>
          </p:nvSpPr>
          <p:spPr>
            <a:xfrm>
              <a:off x="0" y="7049514"/>
              <a:ext cx="6858000" cy="356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78232" rIns="78232" bIns="78232" numCol="1" spcCol="1270" anchor="ctr" anchorCtr="0">
              <a:noAutofit/>
            </a:bodyPr>
            <a:lstStyle/>
            <a:p>
              <a:pPr algn="r" defTabSz="4889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100" b="1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گام هشتم: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مقداردهی اولیه به لیست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C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با بررسی مقالات قبلی پژوهشگران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93590" y="3337632"/>
            <a:ext cx="3212967" cy="284918"/>
            <a:chOff x="0" y="7406472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34" name="Rectangle 133"/>
            <p:cNvSpPr/>
            <p:nvPr/>
          </p:nvSpPr>
          <p:spPr>
            <a:xfrm>
              <a:off x="0" y="7406472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5" name="TextBox 134"/>
            <p:cNvSpPr txBox="1"/>
            <p:nvPr/>
          </p:nvSpPr>
          <p:spPr>
            <a:xfrm>
              <a:off x="0" y="7406472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فعالیت: پیدا کردن کنفرانس‌هایی که مقالات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در آن‌ها منتشر شده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406557" y="3337632"/>
            <a:ext cx="3212967" cy="284918"/>
            <a:chOff x="3429000" y="7406472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32" name="Rectangle 131"/>
            <p:cNvSpPr/>
            <p:nvPr/>
          </p:nvSpPr>
          <p:spPr>
            <a:xfrm>
              <a:off x="3429000" y="7406472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3" name="TextBox 132"/>
            <p:cNvSpPr txBox="1"/>
            <p:nvPr/>
          </p:nvSpPr>
          <p:spPr>
            <a:xfrm>
              <a:off x="3429000" y="7406472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خروجی: لیست ابتدایی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C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که با مقالات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به دست آمده</a:t>
              </a:r>
              <a:endParaRPr lang="fa-IR" sz="900" b="1" i="1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93590" y="2059555"/>
            <a:ext cx="6425933" cy="952903"/>
            <a:chOff x="0" y="6042458"/>
            <a:chExt cx="6858000" cy="1016974"/>
          </a:xfr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30" name="Up Arrow Callout 129"/>
            <p:cNvSpPr/>
            <p:nvPr/>
          </p:nvSpPr>
          <p:spPr>
            <a:xfrm rot="10800000">
              <a:off x="0" y="6042458"/>
              <a:ext cx="6858000" cy="1016974"/>
            </a:xfrm>
            <a:prstGeom prst="upArrowCallou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1" name="Up Arrow Callout 22"/>
            <p:cNvSpPr txBox="1"/>
            <p:nvPr/>
          </p:nvSpPr>
          <p:spPr>
            <a:xfrm>
              <a:off x="0" y="6042458"/>
              <a:ext cx="6858000" cy="356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78232" rIns="78232" bIns="78232" numCol="1" spcCol="1270" anchor="ctr" anchorCtr="0">
              <a:noAutofit/>
            </a:bodyPr>
            <a:lstStyle/>
            <a:p>
              <a:pPr algn="r" defTabSz="4889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100" b="1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گام هفتم: 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به‌روزرسانی </a:t>
              </a:r>
              <a:r>
                <a:rPr lang="en-US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11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‌ با اضافه کردن مقالات قبلی پژوهشگران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93590" y="2394022"/>
            <a:ext cx="3212967" cy="284918"/>
            <a:chOff x="0" y="6399416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28" name="Rectangle 127"/>
            <p:cNvSpPr/>
            <p:nvPr/>
          </p:nvSpPr>
          <p:spPr>
            <a:xfrm>
              <a:off x="0" y="6399416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9" name="TextBox 128"/>
            <p:cNvSpPr txBox="1"/>
            <p:nvPr/>
          </p:nvSpPr>
          <p:spPr>
            <a:xfrm>
              <a:off x="0" y="6399416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فعالیت‌: به‌روزرسانی لیست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با اضافه کردن مقالات قبلی پژوهشگران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406557" y="2394022"/>
            <a:ext cx="3212967" cy="284918"/>
            <a:chOff x="3429000" y="6399416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26" name="Rectangle 125"/>
            <p:cNvSpPr/>
            <p:nvPr/>
          </p:nvSpPr>
          <p:spPr>
            <a:xfrm>
              <a:off x="3429000" y="6399416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7" name="TextBox 126"/>
            <p:cNvSpPr txBox="1"/>
            <p:nvPr/>
          </p:nvSpPr>
          <p:spPr>
            <a:xfrm>
              <a:off x="3429000" y="6399416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خروجی: لیست به‌روز‌شده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که شامل برخی از پژوهش‌های قبلی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R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نیز می‌شود</a:t>
              </a:r>
              <a:endParaRPr lang="fa-IR" sz="900" b="1" i="1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93590" y="1115945"/>
            <a:ext cx="6425933" cy="952903"/>
            <a:chOff x="0" y="5035401"/>
            <a:chExt cx="6858000" cy="1016974"/>
          </a:xfrm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24" name="Up Arrow Callout 123"/>
            <p:cNvSpPr/>
            <p:nvPr/>
          </p:nvSpPr>
          <p:spPr>
            <a:xfrm rot="10800000">
              <a:off x="0" y="5035401"/>
              <a:ext cx="6858000" cy="1016974"/>
            </a:xfrm>
            <a:prstGeom prst="upArrowCallout">
              <a:avLst/>
            </a:prstGeom>
            <a:grpFill/>
            <a:sp3d prstMaterial="dkEdge">
              <a:bevelT w="8200" h="381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5" name="Up Arrow Callout 28"/>
            <p:cNvSpPr txBox="1"/>
            <p:nvPr/>
          </p:nvSpPr>
          <p:spPr>
            <a:xfrm>
              <a:off x="0" y="5035401"/>
              <a:ext cx="6858000" cy="356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8232" tIns="78232" rIns="78232" bIns="78232" numCol="1" spcCol="1270" anchor="ctr" anchorCtr="0">
              <a:noAutofit/>
            </a:bodyPr>
            <a:lstStyle/>
            <a:p>
              <a:pPr algn="r" defTabSz="4889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100" b="1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گام ششم:</a:t>
              </a:r>
              <a:r>
                <a:rPr lang="fa-IR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مقداردهی اولیه به لیست </a:t>
              </a:r>
              <a:r>
                <a:rPr lang="en-US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R</a:t>
              </a:r>
              <a:r>
                <a:rPr lang="fa-IR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با انتخاب پژوهشگران مهم از لیست </a:t>
              </a:r>
              <a:r>
                <a:rPr lang="en-US" sz="1100" dirty="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P</a:t>
              </a:r>
              <a:endParaRPr lang="fa-IR" sz="1100" b="1" i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93590" y="1450412"/>
            <a:ext cx="3212967" cy="284918"/>
            <a:chOff x="0" y="5392359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22" name="Rectangle 121"/>
            <p:cNvSpPr/>
            <p:nvPr/>
          </p:nvSpPr>
          <p:spPr>
            <a:xfrm>
              <a:off x="0" y="5392359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3" name="TextBox 122"/>
            <p:cNvSpPr txBox="1"/>
            <p:nvPr/>
          </p:nvSpPr>
          <p:spPr>
            <a:xfrm>
              <a:off x="0" y="5392359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فعالیت: انتخاب پژوهشگران مهم، با مطالعه مقالات</a:t>
              </a: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3406557" y="1450412"/>
            <a:ext cx="3212967" cy="284918"/>
            <a:chOff x="3429000" y="5392359"/>
            <a:chExt cx="3429000" cy="304075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20" name="Rectangle 119"/>
            <p:cNvSpPr/>
            <p:nvPr/>
          </p:nvSpPr>
          <p:spPr>
            <a:xfrm>
              <a:off x="3429000" y="5392359"/>
              <a:ext cx="3429000" cy="304075"/>
            </a:xfrm>
            <a:prstGeom prst="rect">
              <a:avLst/>
            </a:prstGeom>
            <a:grpFill/>
          </p:spPr>
          <p:style>
            <a:lnRef idx="1">
              <a:schemeClr val="dk1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1" name="TextBox 120"/>
            <p:cNvSpPr txBox="1"/>
            <p:nvPr/>
          </p:nvSpPr>
          <p:spPr>
            <a:xfrm>
              <a:off x="3429000" y="5392359"/>
              <a:ext cx="3429000" cy="3040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08" tIns="11430" rIns="64008" bIns="11430" numCol="1" spcCol="1270" anchor="ctr" anchorCtr="0">
              <a:noAutofit/>
            </a:bodyPr>
            <a:lstStyle/>
            <a:p>
              <a:pPr algn="ctr" defTabSz="40005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خروجی: لیست ابتدایی </a:t>
              </a:r>
              <a:r>
                <a:rPr lang="en-US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R</a:t>
              </a:r>
              <a:r>
                <a:rPr lang="fa-IR" sz="900">
                  <a:solidFill>
                    <a:schemeClr val="bg1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که از مطالعه مقالات به دست آمده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14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3891" y="733426"/>
            <a:ext cx="7920037" cy="2876550"/>
          </a:xfrm>
          <a:noFill/>
        </p:spPr>
        <p:txBody>
          <a:bodyPr anchor="t"/>
          <a:lstStyle/>
          <a:p>
            <a:pPr algn="ctr">
              <a:lnSpc>
                <a:spcPts val="10560"/>
              </a:lnSpc>
            </a:pPr>
            <a:r>
              <a:rPr lang="fa-IR" sz="36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</a:rPr>
              <a:t>بخش سوم</a:t>
            </a:r>
            <a:r>
              <a:rPr lang="fa-IR" sz="5400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</a:rPr>
              <a:t/>
            </a:r>
            <a:br>
              <a:rPr lang="fa-IR" sz="5400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</a:rPr>
            </a:br>
            <a:r>
              <a:rPr lang="fa-IR" sz="88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</a:rPr>
              <a:t>مرور کارهای گذشته</a:t>
            </a:r>
            <a:endParaRPr lang="en-US" sz="9600" b="1" spc="-150" dirty="0">
              <a:solidFill>
                <a:schemeClr val="bg1">
                  <a:lumMod val="95000"/>
                </a:schemeClr>
              </a:solid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2" y="4274287"/>
            <a:ext cx="9010477" cy="43748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000" b="1" dirty="0">
                <a:solidFill>
                  <a:srgbClr val="FF5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مدل‌های کیفیتی     تجربه کاربری و نیازمندی‌ها     سنجش استفاده‌پذیری   راستی‌آزمایی جمع‌سپاری</a:t>
            </a:r>
            <a:endParaRPr lang="en-US" sz="2000" b="1" dirty="0">
              <a:solidFill>
                <a:srgbClr val="FF505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1" name="Cross 10"/>
          <p:cNvSpPr/>
          <p:nvPr/>
        </p:nvSpPr>
        <p:spPr>
          <a:xfrm>
            <a:off x="2571751" y="1494325"/>
            <a:ext cx="650080" cy="650080"/>
          </a:xfrm>
          <a:prstGeom prst="plus">
            <a:avLst>
              <a:gd name="adj" fmla="val 39751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>
            <a:off x="864172" y="3736780"/>
            <a:ext cx="250031" cy="250031"/>
          </a:xfrm>
          <a:prstGeom prst="plus">
            <a:avLst>
              <a:gd name="adj" fmla="val 39751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7507426" y="4699725"/>
            <a:ext cx="1503053" cy="134707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4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بررسی و مقایسه تطبیقی مدل‌های کیفیتی ارائه شده از سال ۱۹۷۰، با تمرکز بر استفاده‌پذیری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9" name="Cross 18"/>
          <p:cNvSpPr/>
          <p:nvPr/>
        </p:nvSpPr>
        <p:spPr>
          <a:xfrm>
            <a:off x="7251459" y="5872517"/>
            <a:ext cx="372667" cy="372667"/>
          </a:xfrm>
          <a:prstGeom prst="plus">
            <a:avLst>
              <a:gd name="adj" fmla="val 39751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3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4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6" name="Text Placeholder 2"/>
          <p:cNvSpPr txBox="1">
            <a:spLocks/>
          </p:cNvSpPr>
          <p:nvPr/>
        </p:nvSpPr>
        <p:spPr>
          <a:xfrm>
            <a:off x="4817662" y="4699725"/>
            <a:ext cx="2402569" cy="134707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4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مطالعه اهداف کاربری، نیازمندی‌ها و بازخورد کاربران در قبال نیازمندی‌ها و تاثیر زمان در تغییر نیازمندی‌ها و تجربه کاربری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2571751" y="4711773"/>
            <a:ext cx="1958714" cy="134707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4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بررسی روش‌ها و ابزارهای موجود برای سنجش، ارزیابی و مقایسه استفاده‌پذیری و تجربه کاربری در رابط‌های کاربری سامانه‌های مبتنی بر وب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8" name="Text Placeholder 2"/>
          <p:cNvSpPr txBox="1">
            <a:spLocks/>
          </p:cNvSpPr>
          <p:nvPr/>
        </p:nvSpPr>
        <p:spPr>
          <a:xfrm>
            <a:off x="176170" y="4688051"/>
            <a:ext cx="2232660" cy="134707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4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بررسی و مقایسه روش‌های موجود برای کنترل کیفیت مطالعات جمع‌سپاری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4780808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7" y="1605469"/>
            <a:ext cx="1789576" cy="107973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مدل‌های کیفیتی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2961630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خط زمانی ارائه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48" y="1746615"/>
            <a:ext cx="5795922" cy="3691035"/>
          </a:xfrm>
          <a:prstGeom prst="rect">
            <a:avLst/>
          </a:prstGeom>
        </p:spPr>
      </p:pic>
      <p:sp>
        <p:nvSpPr>
          <p:cNvPr id="24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1892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7" y="1605470"/>
            <a:ext cx="1789576" cy="16426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مدل‌های کیفیتی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2618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دسته‌بندی مدل‌ها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4" name="Isosceles Triangle 23"/>
          <p:cNvSpPr/>
          <p:nvPr/>
        </p:nvSpPr>
        <p:spPr>
          <a:xfrm rot="5400000">
            <a:off x="5875192" y="1649118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74689" y="1542538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۱- مدل‌های سلسه‌مراتبی:</a:t>
            </a:r>
          </a:p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خرد کردن مفهوم کیفیت به خصیصه‌های کوچک‌تر</a:t>
            </a:r>
            <a:endParaRPr lang="fa-IR" sz="1600" dirty="0"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87" y="2258190"/>
            <a:ext cx="5207732" cy="290461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01751" y="5292597"/>
            <a:ext cx="51449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نقطه ضعف: ناکارآمدی در مقابل نیازهای پیچیده</a:t>
            </a:r>
          </a:p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نقطه قوت: خرد کردن مفاهیم کلان به خصیصه‌های قابل فهم‌تر</a:t>
            </a:r>
            <a:endParaRPr lang="fa-IR" dirty="0"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0747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7" y="1605470"/>
            <a:ext cx="1789576" cy="16426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مدل‌های کیفیتی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2618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دسته‌بندی مدل‌ها </a:t>
            </a:r>
            <a:r>
              <a:rPr lang="fa-IR" sz="20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4" name="Isosceles Triangle 23"/>
          <p:cNvSpPr/>
          <p:nvPr/>
        </p:nvSpPr>
        <p:spPr>
          <a:xfrm rot="5400000">
            <a:off x="5875192" y="1649118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74689" y="1542538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۱- مدل‌های سلسه‌مراتبی:</a:t>
            </a:r>
          </a:p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ناکارآمدی این مدل‌ها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7" y="2580260"/>
            <a:ext cx="5871600" cy="288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7" y="1605470"/>
            <a:ext cx="1789576" cy="16426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مدل‌های کیفیتی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2618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دسته‌بندی مدل‌ها </a:t>
            </a:r>
            <a:r>
              <a:rPr lang="fa-IR" sz="20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4" name="Isosceles Triangle 23"/>
          <p:cNvSpPr/>
          <p:nvPr/>
        </p:nvSpPr>
        <p:spPr>
          <a:xfrm rot="5400000">
            <a:off x="5875192" y="1649118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74689" y="154253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۲- مدل‌های مبتنی بر فرامدل (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Meta-Model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):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0837" y="4655300"/>
            <a:ext cx="52958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نقطه ضعف: طراحی خاص‌منظوره</a:t>
            </a:r>
          </a:p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نقطه قوت: برطرف کردن ناکارآمدی‌های مدل‌های سلسه‌مراتبی</a:t>
            </a:r>
            <a:endParaRPr lang="fa-IR" dirty="0"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64" y="2125657"/>
            <a:ext cx="52006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2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19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7" y="1605470"/>
            <a:ext cx="1789576" cy="16426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مدل‌های کیفیتی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2618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دسته‌بندی مدل‌ها </a:t>
            </a:r>
            <a:r>
              <a:rPr lang="fa-IR" sz="20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4" name="Isosceles Triangle 23"/>
          <p:cNvSpPr/>
          <p:nvPr/>
        </p:nvSpPr>
        <p:spPr>
          <a:xfrm rot="5400000">
            <a:off x="5875192" y="1649118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74689" y="154253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۳- مدل‌های آماری و ضمنی: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63848" y="3392354"/>
            <a:ext cx="52958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نقطه ضعف: فقط برای جلوگیری از رخ‌داد خطا و خرابی</a:t>
            </a:r>
          </a:p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نقطه قوت: می‌توان به عنوان توصیه‌نامه‌ای برای بهبود روند تولید استفاده کرد.</a:t>
            </a:r>
            <a:endParaRPr lang="fa-IR" dirty="0"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74689" y="2180148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استفاده از روش‌های آماری و محاسباتی، برای تخمین و پیش‌بینی چگونگی رخ دادن خطاها در نرم‌افزار</a:t>
            </a:r>
          </a:p>
        </p:txBody>
      </p:sp>
    </p:spTree>
    <p:extLst>
      <p:ext uri="{BB962C8B-B14F-4D97-AF65-F5344CB8AC3E}">
        <p14:creationId xmlns:p14="http://schemas.microsoft.com/office/powerpoint/2010/main" val="162016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" t="905" r="29069" b="10470"/>
          <a:stretch/>
        </p:blipFill>
        <p:spPr>
          <a:xfrm>
            <a:off x="5788904" y="0"/>
            <a:ext cx="3355096" cy="65293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788904" y="0"/>
            <a:ext cx="3355096" cy="30099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49000"/>
                </a:scheme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18" name="Rectangle 17"/>
          <p:cNvSpPr/>
          <p:nvPr/>
        </p:nvSpPr>
        <p:spPr>
          <a:xfrm>
            <a:off x="5730818" y="-8884"/>
            <a:ext cx="3413183" cy="6538272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0" y="-14514"/>
            <a:ext cx="5788904" cy="65355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0" dist="38100" dir="10800000" algn="r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989994" y="1606860"/>
            <a:ext cx="1616903" cy="3136590"/>
          </a:xfrm>
          <a:prstGeom prst="rect">
            <a:avLst/>
          </a:prstGeom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sz="7200" b="1" dirty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Yas" panose="02000503080000020003" pitchFamily="2" charset="-78"/>
                <a:cs typeface="Yas" panose="02000503080000020003" pitchFamily="2" charset="-78"/>
              </a:rPr>
              <a:t>در</a:t>
            </a:r>
            <a:endParaRPr lang="en-US" sz="7200" b="1" dirty="0">
              <a:blipFill dpi="0" rotWithShape="1">
                <a:blip r:embed="rId2"/>
                <a:srcRect/>
                <a:tile tx="0" ty="0" sx="20000" sy="20000" flip="none" algn="tl"/>
              </a:blipFill>
              <a:latin typeface="Yas" panose="02000503080000020003" pitchFamily="2" charset="-78"/>
              <a:cs typeface="Yas" panose="02000503080000020003" pitchFamily="2" charset="-78"/>
            </a:endParaRPr>
          </a:p>
          <a:p>
            <a:r>
              <a:rPr lang="fa-IR" sz="7200" b="1" dirty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Yas" panose="02000503080000020003" pitchFamily="2" charset="-78"/>
                <a:cs typeface="Yas" panose="02000503080000020003" pitchFamily="2" charset="-78"/>
              </a:rPr>
              <a:t>ایــن</a:t>
            </a:r>
            <a:endParaRPr lang="en-US" sz="7200" b="1" dirty="0">
              <a:blipFill dpi="0" rotWithShape="1">
                <a:blip r:embed="rId2"/>
                <a:srcRect/>
                <a:tile tx="0" ty="0" sx="20000" sy="20000" flip="none" algn="tl"/>
              </a:blipFill>
              <a:latin typeface="Yas" panose="02000503080000020003" pitchFamily="2" charset="-78"/>
              <a:cs typeface="Yas" panose="02000503080000020003" pitchFamily="2" charset="-78"/>
            </a:endParaRPr>
          </a:p>
          <a:p>
            <a:r>
              <a:rPr lang="fa-IR" sz="7200" b="1" dirty="0">
                <a:blipFill dpi="0" rotWithShape="1">
                  <a:blip r:embed="rId2"/>
                  <a:srcRect/>
                  <a:tile tx="0" ty="0" sx="20000" sy="20000" flip="none" algn="tl"/>
                </a:blipFill>
                <a:latin typeface="Yas" panose="02000503080000020003" pitchFamily="2" charset="-78"/>
                <a:cs typeface="Yas" panose="02000503080000020003" pitchFamily="2" charset="-78"/>
              </a:rPr>
              <a:t>ارائه</a:t>
            </a:r>
            <a:endParaRPr lang="en-US" sz="7200" b="1" dirty="0">
              <a:blipFill dpi="0" rotWithShape="1">
                <a:blip r:embed="rId2"/>
                <a:srcRect/>
                <a:tile tx="0" ty="0" sx="20000" sy="20000" flip="none" algn="tl"/>
              </a:blip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2" y="1885632"/>
            <a:ext cx="2941536" cy="274924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Clr>
                <a:srgbClr val="00B050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z="2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مقدمه</a:t>
            </a:r>
            <a:endParaRPr lang="fa-IR" sz="28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Clr>
                <a:srgbClr val="00B050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z="2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روش پژوهش</a:t>
            </a:r>
            <a:endParaRPr lang="fa-IR" sz="28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Clr>
                <a:srgbClr val="00B050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z="2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مرور کارهای گذشته</a:t>
            </a:r>
            <a:endParaRPr lang="fa-IR" sz="28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Clr>
                <a:srgbClr val="00B050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z="2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پیاده‌سازی</a:t>
            </a:r>
            <a:endParaRPr lang="fa-IR" sz="28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buClr>
                <a:srgbClr val="00B050"/>
              </a:buClr>
              <a:buSzPct val="116000"/>
              <a:buFont typeface="Wingdings" panose="05000000000000000000" pitchFamily="2" charset="2"/>
              <a:buChar char="§"/>
            </a:pPr>
            <a:r>
              <a:rPr lang="fa-IR" sz="2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نتیجه‌گیری</a:t>
            </a:r>
            <a:endParaRPr lang="fa-IR" sz="28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B95C64A1-81EB-4AC2-94AC-1F95D01802B1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2" y="113764"/>
            <a:ext cx="387681" cy="29618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846991" y="134111"/>
            <a:ext cx="3163104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defRPr/>
            </a:pPr>
            <a:r>
              <a:rPr lang="fa-IR" sz="1400" dirty="0">
                <a:solidFill>
                  <a:srgbClr val="00B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ابزار سنجش استفاده‌پذیری    </a:t>
            </a:r>
            <a:r>
              <a:rPr lang="en-US" sz="1400" dirty="0">
                <a:solidFill>
                  <a:srgbClr val="00B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rgbClr val="00B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rgbClr val="00B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امیر </a:t>
            </a:r>
            <a:r>
              <a:rPr lang="fa-IR" sz="14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حقیقتی ملکی</a:t>
            </a:r>
            <a:endParaRPr lang="en-US" sz="1600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17162" y="154460"/>
            <a:ext cx="5329828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l">
              <a:defRPr/>
            </a:pPr>
            <a:r>
              <a:rPr lang="fa-IR" sz="10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آزمایشگاه سیستم‌های هوشمند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 دانشکده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مهندسی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کامپیوتر و فناوری اطلاعات   </a:t>
            </a:r>
            <a:r>
              <a:rPr lang="fa-I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دانشگاه </a:t>
            </a:r>
            <a:r>
              <a:rPr lang="fa-I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صنعتی امیرکبیر  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220722" y="113764"/>
            <a:ext cx="0" cy="28562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Isosceles Triangle 10"/>
          <p:cNvSpPr/>
          <p:nvPr/>
        </p:nvSpPr>
        <p:spPr>
          <a:xfrm rot="5400000">
            <a:off x="6273476" y="5704360"/>
            <a:ext cx="361311" cy="361972"/>
          </a:xfrm>
          <a:prstGeom prst="triangle">
            <a:avLst>
              <a:gd name="adj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4198915" y="2036073"/>
            <a:ext cx="428418" cy="429202"/>
          </a:xfrm>
          <a:prstGeom prst="triangle">
            <a:avLst>
              <a:gd name="adj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5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7" y="1605470"/>
            <a:ext cx="1789576" cy="16426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مدل‌های کیفیتی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2618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996287" y="754857"/>
            <a:ext cx="5366840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استفاده‌پذیری در مدل‌های کیفیتی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18" y="1695433"/>
            <a:ext cx="5307809" cy="367463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750899" y="5472379"/>
            <a:ext cx="1857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 کیفیتی مک‌کال</a:t>
            </a:r>
          </a:p>
        </p:txBody>
      </p:sp>
    </p:spTree>
    <p:extLst>
      <p:ext uri="{BB962C8B-B14F-4D97-AF65-F5344CB8AC3E}">
        <p14:creationId xmlns:p14="http://schemas.microsoft.com/office/powerpoint/2010/main" val="135442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7" y="1605470"/>
            <a:ext cx="1789576" cy="16426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مدل‌های کیفیتی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2618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76172" y="754857"/>
            <a:ext cx="6186957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استفاده‌پذیری در مدل‌های کیفیتی </a:t>
            </a:r>
            <a:r>
              <a:rPr lang="fa-IR" sz="18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65163" y="5727025"/>
            <a:ext cx="2029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 کیفیتی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FURPS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982" y="1402675"/>
            <a:ext cx="32194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0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7" y="1605470"/>
            <a:ext cx="1789576" cy="16426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مدل‌های کیفیتی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2618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76172" y="754857"/>
            <a:ext cx="6186957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استفاده‌پذیری در مدل‌های کیفیتی </a:t>
            </a:r>
            <a:r>
              <a:rPr lang="fa-IR" sz="18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46131" y="5248424"/>
            <a:ext cx="29485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قسمتی از مدل کیفیتی ایزو ۹۱۲۶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76" y="1632719"/>
            <a:ext cx="6068653" cy="336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7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7" y="1605470"/>
            <a:ext cx="1789576" cy="16426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مدل‌های کیفیتی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2618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2225556" y="754857"/>
            <a:ext cx="4137573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تمرکز روی استفاده‌پذیری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125560"/>
              </p:ext>
            </p:extLst>
          </p:nvPr>
        </p:nvGraphicFramePr>
        <p:xfrm>
          <a:off x="637773" y="1540101"/>
          <a:ext cx="5653443" cy="3712600"/>
        </p:xfrm>
        <a:graphic>
          <a:graphicData uri="http://schemas.openxmlformats.org/drawingml/2006/table">
            <a:tbl>
              <a:tblPr rtl="1" firstRow="1" firstCol="1" bandRow="1">
                <a:tableStyleId>{073A0DAA-6AF3-43AB-8588-CEC1D06C72B9}</a:tableStyleId>
              </a:tblPr>
              <a:tblGrid>
                <a:gridCol w="348904">
                  <a:extLst>
                    <a:ext uri="{9D8B030D-6E8A-4147-A177-3AD203B41FA5}">
                      <a16:colId xmlns:a16="http://schemas.microsoft.com/office/drawing/2014/main" val="1551287894"/>
                    </a:ext>
                  </a:extLst>
                </a:gridCol>
                <a:gridCol w="1300564">
                  <a:extLst>
                    <a:ext uri="{9D8B030D-6E8A-4147-A177-3AD203B41FA5}">
                      <a16:colId xmlns:a16="http://schemas.microsoft.com/office/drawing/2014/main" val="2068652381"/>
                    </a:ext>
                  </a:extLst>
                </a:gridCol>
                <a:gridCol w="637123">
                  <a:extLst>
                    <a:ext uri="{9D8B030D-6E8A-4147-A177-3AD203B41FA5}">
                      <a16:colId xmlns:a16="http://schemas.microsoft.com/office/drawing/2014/main" val="2507876936"/>
                    </a:ext>
                  </a:extLst>
                </a:gridCol>
                <a:gridCol w="3366852">
                  <a:extLst>
                    <a:ext uri="{9D8B030D-6E8A-4147-A177-3AD203B41FA5}">
                      <a16:colId xmlns:a16="http://schemas.microsoft.com/office/drawing/2014/main" val="2115767952"/>
                    </a:ext>
                  </a:extLst>
                </a:gridCol>
              </a:tblGrid>
              <a:tr h="312674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ردیف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vert="vert27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مدل کیفیتی ارائه شده (نام ارائه‌دهندگان)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سال ارائه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متریک‌های استفاده‌پذیری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3778700936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McCall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۱۹۷۰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عملیاتی بودن، آموزش، ارتباطاتی بودن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4139699653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Boehm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۱۹۷۶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ترابرپذیری، نگهداری‌پذیری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1710878986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۳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IEEE 1061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۱۹۹۰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فهم‌پذیری، آسانی یادگیری، ارتباطاتی بودن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2928409203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۴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Shackel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۱۹۹۱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تاثیرگذاری، یادگیری‌پذیری، انعطاف‌پذیری، نگرش مثبت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1717202625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۵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Bevan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۱۹۹۱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گونه محصول، گونه کاربر، راحتی استفاده، قابلیت پذیرش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1973423396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۶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FURPS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۱۹۹۲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فاکتورهای انسانی، زیبایی، مستندسازی، مفاد آموزشی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1809925953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۷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Nielsen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۱۹۹۴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یادگیری‌پذیری، بهره‌وری، خاطرسپاری‌پذیری، خطا، رضایت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2671490560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۸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ISO 9126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۲۰۰۱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درک‌پذیری، یادگیری‌پذیری، عملیاتی بودن، جذابیت، قبول استفاده‌پذیری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1729798306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ea typeface="+mn-ea"/>
                          <a:cs typeface="Yas" panose="02000503080000020003" pitchFamily="2" charset="-78"/>
                        </a:rPr>
                        <a:t>۹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Bertoa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۲۰۰۲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درک‌پذیری، یادگیری‌پذیری، عملیاتی بودن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2377651455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۱۰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Georgiadou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۲۰۰۳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پشتیبانی، یادگیری پذیری، به‌روز بودن مستندات، کمک برخط، سازگاری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3271510815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۱۱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Abran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۲۰۰۳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بهره‌وری، تاثیرگذاری، رضایت، یادگیری‌پذیری، امنیت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3709196776"/>
                  </a:ext>
                </a:extLst>
              </a:tr>
            </a:tbl>
          </a:graphicData>
        </a:graphic>
      </p:graphicFrame>
      <p:sp>
        <p:nvSpPr>
          <p:cNvPr id="24" name="Isosceles Triangle 23"/>
          <p:cNvSpPr/>
          <p:nvPr/>
        </p:nvSpPr>
        <p:spPr>
          <a:xfrm rot="2688050">
            <a:off x="3195716" y="5406145"/>
            <a:ext cx="243900" cy="244345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3146080" y="5218115"/>
            <a:ext cx="36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...</a:t>
            </a:r>
            <a:endParaRPr lang="en-US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608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95117" y="1605470"/>
            <a:ext cx="1789576" cy="16426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مدل‌های کیفیتی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2618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0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تمرکز روی استفاده‌پذیری </a:t>
            </a:r>
            <a:r>
              <a:rPr lang="fa-IR" sz="18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393917"/>
              </p:ext>
            </p:extLst>
          </p:nvPr>
        </p:nvGraphicFramePr>
        <p:xfrm>
          <a:off x="637773" y="1895701"/>
          <a:ext cx="5653443" cy="2990856"/>
        </p:xfrm>
        <a:graphic>
          <a:graphicData uri="http://schemas.openxmlformats.org/drawingml/2006/table">
            <a:tbl>
              <a:tblPr rtl="1" firstRow="1" firstCol="1" bandRow="1">
                <a:tableStyleId>{073A0DAA-6AF3-43AB-8588-CEC1D06C72B9}</a:tableStyleId>
              </a:tblPr>
              <a:tblGrid>
                <a:gridCol w="348904">
                  <a:extLst>
                    <a:ext uri="{9D8B030D-6E8A-4147-A177-3AD203B41FA5}">
                      <a16:colId xmlns:a16="http://schemas.microsoft.com/office/drawing/2014/main" val="1551287894"/>
                    </a:ext>
                  </a:extLst>
                </a:gridCol>
                <a:gridCol w="1300564">
                  <a:extLst>
                    <a:ext uri="{9D8B030D-6E8A-4147-A177-3AD203B41FA5}">
                      <a16:colId xmlns:a16="http://schemas.microsoft.com/office/drawing/2014/main" val="2068652381"/>
                    </a:ext>
                  </a:extLst>
                </a:gridCol>
                <a:gridCol w="637123">
                  <a:extLst>
                    <a:ext uri="{9D8B030D-6E8A-4147-A177-3AD203B41FA5}">
                      <a16:colId xmlns:a16="http://schemas.microsoft.com/office/drawing/2014/main" val="2507876936"/>
                    </a:ext>
                  </a:extLst>
                </a:gridCol>
                <a:gridCol w="3366852">
                  <a:extLst>
                    <a:ext uri="{9D8B030D-6E8A-4147-A177-3AD203B41FA5}">
                      <a16:colId xmlns:a16="http://schemas.microsoft.com/office/drawing/2014/main" val="2115767952"/>
                    </a:ext>
                  </a:extLst>
                </a:gridCol>
              </a:tblGrid>
              <a:tr h="312674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ردیف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vert="vert27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مدل کیفیتی ارائه شده (نام ارائه‌دهندگان)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سال ارائه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متریک‌های استفاده‌پذیری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3778700936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۱۲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Bass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۲۰۰۳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اصلاح‌پذیری، مقیاس‌پذیری، قابلیت استفاده مجدد، کارایی، امنیت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4139699653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۱۳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Schneiderman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۲۰۰۵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زمان آموزش، سرعت کارایی، نرخ خطاهای کاربر، بقای کاربران، رضایت منحصر به فرد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1710878986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۱۴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Rawashdeh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۲۰۰۶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درک‌پذیری، یادگیری‌پذیری، عملیاتی بودن، پیچیدگی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2928409203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۱۵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ISO 25010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ea typeface="+mn-ea"/>
                          <a:cs typeface="Yas" panose="02000503080000020003" pitchFamily="2" charset="-78"/>
                        </a:rPr>
                        <a:t>۲۰۰۸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تناسب، شناسایی‌پذیری، یادگیری‌پذیری، عملیاتی بودن، جلوگیری از خطای کاربری، زیبایی رابط کاربری، دسترس‌پذیری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1717202625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۱۶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Alvaro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۲۰۱۰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درک‌پذیری، یادگیری‌پذیری، عملیاتی بودن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1973423396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۱۷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Alonso-Rios 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۲۰۱۰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دانایی‌پذیری، عملیاتی بودن، بهره‌وری، استحکام، ایمنی، رضایت منحصر به فرد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1809925953"/>
                  </a:ext>
                </a:extLst>
              </a:tr>
              <a:tr h="30645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۱۸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Dubey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۲۰۱۲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تاثیرگذاری، بهره‌وری، رضایت، یادگیری‌پذیری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2671490560"/>
                  </a:ext>
                </a:extLst>
              </a:tr>
              <a:tr h="312674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۱۹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Tullis</a:t>
                      </a:r>
                      <a:endParaRPr lang="en-US" sz="11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۲۰۱۳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موفقیت‌آمیز بودن وظیفه، زمان انجام وظیفه، خطاها، بهره‌وری، یادگیری‌پذیری، خصیصه‌های موردی، خصیصه‌های خوداعلامی، خصیصه‌های فیزیولوژیکی و رفتاری، خصیصه‌های ترکیبی و مقایسه‌ای، خصیصه‌های وبسایت بلادرنگ، الگوهای‌ مرتب‌سازی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58626" marR="58626" marT="0" marB="0" anchor="ctr"/>
                </a:tc>
                <a:extLst>
                  <a:ext uri="{0D108BD9-81ED-4DB2-BD59-A6C34878D82A}">
                    <a16:rowId xmlns:a16="http://schemas.microsoft.com/office/drawing/2014/main" val="1729798306"/>
                  </a:ext>
                </a:extLst>
              </a:tr>
            </a:tbl>
          </a:graphicData>
        </a:graphic>
      </p:graphicFrame>
      <p:sp>
        <p:nvSpPr>
          <p:cNvPr id="27" name="Isosceles Triangle 26"/>
          <p:cNvSpPr/>
          <p:nvPr/>
        </p:nvSpPr>
        <p:spPr>
          <a:xfrm rot="13482895">
            <a:off x="3299824" y="1459687"/>
            <a:ext cx="243900" cy="244345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08742" y="1521463"/>
            <a:ext cx="36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...</a:t>
            </a:r>
            <a:endParaRPr lang="en-US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0606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48508" y="1605470"/>
            <a:ext cx="1836187" cy="16426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تجربه کاربری و نیازمندی‌ها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2618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0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 کانو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91127" y="1356273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نیازمندی‌های کاربر: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نیازمندی‌های بایدی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Must-Have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نیازمندی‌های تک‌بعدی (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One-D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نیازمندی‌های جذاب (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Attractive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نیازمندی‌های بی‌تفاوت (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Indifferent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نیازمندی‌های معکوس (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Reverse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37" y="4302166"/>
            <a:ext cx="1704576" cy="16234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6" y="822982"/>
            <a:ext cx="1696189" cy="16154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6" y="2565274"/>
            <a:ext cx="1696189" cy="16154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023" y="4302165"/>
            <a:ext cx="1704576" cy="16234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148" y="4315784"/>
            <a:ext cx="1690278" cy="16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1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48508" y="1605468"/>
            <a:ext cx="1836187" cy="189973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تجربه کاربری و نیازمندی‌ها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4777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0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 کانو </a:t>
            </a:r>
            <a:r>
              <a:rPr lang="fa-IR" sz="18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32" y="1386307"/>
            <a:ext cx="4951313" cy="471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8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048508" y="1605468"/>
            <a:ext cx="1836187" cy="189973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تجربه کاربری و نیازمندی‌ها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2363" y="34777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0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مطالعه تجربه کاربری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0" y="1996623"/>
            <a:ext cx="5513101" cy="414366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75386" y="1489916"/>
            <a:ext cx="569002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به منظور استفاده از داده‌های به دست آمده از سنجش‌های استفاده‌پذیری</a:t>
            </a:r>
          </a:p>
        </p:txBody>
      </p:sp>
    </p:spTree>
    <p:extLst>
      <p:ext uri="{BB962C8B-B14F-4D97-AF65-F5344CB8AC3E}">
        <p14:creationId xmlns:p14="http://schemas.microsoft.com/office/powerpoint/2010/main" val="65937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42" y="1605468"/>
            <a:ext cx="2050453" cy="189973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سنجش استفاده‌پذیری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994052" y="27157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0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سناریوهای مطرح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5" name="Isosceles Triangle 24"/>
          <p:cNvSpPr/>
          <p:nvPr/>
        </p:nvSpPr>
        <p:spPr>
          <a:xfrm rot="5400000">
            <a:off x="6199640" y="1635402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/>
          <p:cNvSpPr/>
          <p:nvPr/>
        </p:nvSpPr>
        <p:spPr>
          <a:xfrm>
            <a:off x="393702" y="1608869"/>
            <a:ext cx="5766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انجام یک تراکنش: </a:t>
            </a:r>
            <a:r>
              <a:rPr lang="fa-IR" sz="16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تکمیل فرآیند خرید در یک فروشگاه اینترنتی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8" name="Isosceles Triangle 27"/>
          <p:cNvSpPr/>
          <p:nvPr/>
        </p:nvSpPr>
        <p:spPr>
          <a:xfrm rot="5400000">
            <a:off x="6199640" y="2056978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 28"/>
          <p:cNvSpPr/>
          <p:nvPr/>
        </p:nvSpPr>
        <p:spPr>
          <a:xfrm>
            <a:off x="393702" y="2040669"/>
            <a:ext cx="5766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مقایسه محصولات: </a:t>
            </a:r>
            <a:r>
              <a:rPr lang="fa-IR" sz="16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مقایسه دو فروشگاه اینترنتی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0" name="Isosceles Triangle 29"/>
          <p:cNvSpPr/>
          <p:nvPr/>
        </p:nvSpPr>
        <p:spPr>
          <a:xfrm rot="5400000">
            <a:off x="6202220" y="2515256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Rectangle 30"/>
          <p:cNvSpPr/>
          <p:nvPr/>
        </p:nvSpPr>
        <p:spPr>
          <a:xfrm>
            <a:off x="393702" y="2474382"/>
            <a:ext cx="5766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ارزیابی استفاده مکرر از محصول: </a:t>
            </a:r>
            <a:r>
              <a:rPr lang="fa-IR" sz="16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آسانی کار با اپلیکیشن جیمیل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2" name="Isosceles Triangle 31"/>
          <p:cNvSpPr/>
          <p:nvPr/>
        </p:nvSpPr>
        <p:spPr>
          <a:xfrm rot="5400000">
            <a:off x="6199640" y="2910875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Rectangle 34"/>
          <p:cNvSpPr/>
          <p:nvPr/>
        </p:nvSpPr>
        <p:spPr>
          <a:xfrm>
            <a:off x="393703" y="2904714"/>
            <a:ext cx="576633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ارزیابی پیمایش و معماری اطلاعات سامانه: </a:t>
            </a:r>
            <a:r>
              <a:rPr lang="fa-IR" sz="16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نحوه رسیدن به نقطه خاصی از یک فرآیند خاص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99640" y="3606056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Rectangle 36"/>
          <p:cNvSpPr/>
          <p:nvPr/>
        </p:nvSpPr>
        <p:spPr>
          <a:xfrm>
            <a:off x="393702" y="3564358"/>
            <a:ext cx="5766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افزایش آگاهی: </a:t>
            </a:r>
            <a:r>
              <a:rPr lang="fa-IR" sz="16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 بردن به نقاط ضعف و قوت یک صفحه خاص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6199640" y="4018257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Rectangle 38"/>
          <p:cNvSpPr/>
          <p:nvPr/>
        </p:nvSpPr>
        <p:spPr>
          <a:xfrm>
            <a:off x="393702" y="4013320"/>
            <a:ext cx="576633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کشف مشکل: </a:t>
            </a:r>
            <a:r>
              <a:rPr lang="fa-IR" sz="16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یافتن مشکلات (گاهی سهل ممتنع هستند) عمده در استفاده‌پذیری محصول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40" name="Isosceles Triangle 39"/>
          <p:cNvSpPr/>
          <p:nvPr/>
        </p:nvSpPr>
        <p:spPr>
          <a:xfrm rot="5400000">
            <a:off x="6200067" y="4763110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Rectangle 40"/>
          <p:cNvSpPr/>
          <p:nvPr/>
        </p:nvSpPr>
        <p:spPr>
          <a:xfrm>
            <a:off x="393701" y="4674433"/>
            <a:ext cx="580701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بیشینه کردن استفاده‌پذیری یک محصول حیاتی: </a:t>
            </a:r>
            <a:r>
              <a:rPr lang="fa-IR" sz="16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از بین بردن امکان اشتباه غیرقابل جبران در سامانه‌هایی همچون سامانه‌های رای‌گیری و خروج اضطراری هواپیما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8289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35" grpId="0"/>
      <p:bldP spid="37" grpId="0"/>
      <p:bldP spid="39" grpId="0"/>
      <p:bldP spid="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29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42" y="1605468"/>
            <a:ext cx="2050453" cy="189973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سنجش استفاده‌پذیری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994052" y="30332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0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سناریوهای مطرح </a:t>
            </a:r>
            <a:r>
              <a:rPr lang="fa-IR" sz="18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5" name="Isosceles Triangle 24"/>
          <p:cNvSpPr/>
          <p:nvPr/>
        </p:nvSpPr>
        <p:spPr>
          <a:xfrm rot="5400000">
            <a:off x="6199640" y="1635402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Rectangle 26"/>
          <p:cNvSpPr/>
          <p:nvPr/>
        </p:nvSpPr>
        <p:spPr>
          <a:xfrm>
            <a:off x="393702" y="1608871"/>
            <a:ext cx="576633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ارزیابی تاثیر تغییرات جزئی: </a:t>
            </a:r>
            <a:r>
              <a:rPr lang="fa-IR" sz="16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اینکه تغییر اندازه یا رنگ قلم نوشته‌ها در نسخه جدید فروشگاه آنلاین، چه تاثیری رو استفاده‌پذیری داشته است.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8" name="Isosceles Triangle 27"/>
          <p:cNvSpPr/>
          <p:nvPr/>
        </p:nvSpPr>
        <p:spPr>
          <a:xfrm rot="5400000">
            <a:off x="6199640" y="2308528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 28"/>
          <p:cNvSpPr/>
          <p:nvPr/>
        </p:nvSpPr>
        <p:spPr>
          <a:xfrm>
            <a:off x="393702" y="2281971"/>
            <a:ext cx="576633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مقایسه طراحی‌های مختلف: </a:t>
            </a:r>
            <a:r>
              <a:rPr lang="fa-IR" sz="16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مقایسه و بررسی تاثیر جزییات روی نسخه‌های مختلف یک رابط کاربری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42" name="Isosceles Triangle 41"/>
          <p:cNvSpPr/>
          <p:nvPr/>
        </p:nvSpPr>
        <p:spPr>
          <a:xfrm rot="5400000">
            <a:off x="6196155" y="2991881"/>
            <a:ext cx="160042" cy="156172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3" name="Rectangle 42"/>
          <p:cNvSpPr/>
          <p:nvPr/>
        </p:nvSpPr>
        <p:spPr>
          <a:xfrm>
            <a:off x="390217" y="2965322"/>
            <a:ext cx="576633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ایجاد تجربه کاربری مثبت: </a:t>
            </a:r>
            <a:r>
              <a:rPr lang="fa-IR" sz="16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افزایش تمایل کاربران به استفاده از یک سامانه خاص به واسطه درگیر کردن عواطف و احساسات وی با افزایش تجربه کاربری مثبت (همانند فیسبوک و اینستاگرام و سایر شبکه‌های اجتماعی)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1109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34540"/>
            <a:ext cx="8105198" cy="43748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a-IR" sz="2000" b="1" spc="-150" dirty="0">
                <a:solidFill>
                  <a:srgbClr val="97DB4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کیفیت در نرم‌افزار	           استفاده‌پذیری		 سامانه‌‌های مبتنی بر وب	         جمع‌سپاری</a:t>
            </a:r>
            <a:r>
              <a:rPr lang="fa-IR" sz="2000" b="1" spc="-150" dirty="0">
                <a:solidFill>
                  <a:srgbClr val="97DB4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endParaRPr lang="en-US" sz="2000" b="1" dirty="0">
              <a:solidFill>
                <a:srgbClr val="97DB45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</a:t>
            </a:fld>
            <a:endParaRPr lang="en-US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6878474" y="4657727"/>
            <a:ext cx="1873295" cy="107541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بررسی اهمیت کیفیت و ابعاد مختلف آن در نرم‌افزار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4676487" y="4652135"/>
            <a:ext cx="1695450" cy="1502901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تمرکز روی استفاده‌پذیری و نحوه اندازه‌گیری، سنجش و ارزیابی آن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2529118" y="4672241"/>
            <a:ext cx="1590675" cy="106090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178595" y="4672241"/>
            <a:ext cx="1725072" cy="107541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توضیح کاربردها، چالش‌ها و مزیت‌های جمع‌سپاری و اهمیتش در این پروژه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623891" y="733426"/>
            <a:ext cx="7920037" cy="2876550"/>
          </a:xfrm>
          <a:prstGeom prst="rect">
            <a:avLst/>
          </a:prstGeom>
          <a:noFill/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056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بخش </a:t>
            </a: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اول</a:t>
            </a:r>
            <a:r>
              <a:rPr lang="fa-IR" sz="3600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/>
            </a:r>
            <a:br>
              <a:rPr lang="fa-IR" sz="3600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</a:br>
            <a:r>
              <a:rPr lang="fa-IR" sz="120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مقدمه</a:t>
            </a:r>
            <a:endParaRPr lang="en-US" sz="12000" b="1" spc="-150" dirty="0">
              <a:solidFill>
                <a:schemeClr val="bg1">
                  <a:lumMod val="95000"/>
                </a:schemeClr>
              </a:solid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6" name="Cross 15"/>
          <p:cNvSpPr/>
          <p:nvPr/>
        </p:nvSpPr>
        <p:spPr>
          <a:xfrm>
            <a:off x="1634588" y="1178058"/>
            <a:ext cx="538163" cy="538163"/>
          </a:xfrm>
          <a:prstGeom prst="plus">
            <a:avLst>
              <a:gd name="adj" fmla="val 39751"/>
            </a:avLst>
          </a:prstGeom>
          <a:solidFill>
            <a:srgbClr val="97D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" name="Cross 16"/>
          <p:cNvSpPr/>
          <p:nvPr/>
        </p:nvSpPr>
        <p:spPr>
          <a:xfrm>
            <a:off x="7687581" y="5910599"/>
            <a:ext cx="250031" cy="250031"/>
          </a:xfrm>
          <a:prstGeom prst="plus">
            <a:avLst>
              <a:gd name="adj" fmla="val 39751"/>
            </a:avLst>
          </a:prstGeom>
          <a:solidFill>
            <a:srgbClr val="97D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2" y="113764"/>
            <a:ext cx="387681" cy="296189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5865108" y="129060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defRPr/>
            </a:pPr>
            <a:r>
              <a:rPr lang="fa-IR" sz="1400" dirty="0">
                <a:solidFill>
                  <a:srgbClr val="92D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ابزار </a:t>
            </a:r>
            <a:r>
              <a:rPr lang="fa-IR" sz="1400" dirty="0">
                <a:solidFill>
                  <a:srgbClr val="92D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سنجش </a:t>
            </a:r>
            <a:r>
              <a:rPr lang="fa-IR" sz="1400" dirty="0">
                <a:solidFill>
                  <a:srgbClr val="92D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استفاده‌پذیری        </a:t>
            </a:r>
            <a:r>
              <a:rPr lang="fa-IR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امیر حقیقتی ملکی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563850" y="154460"/>
            <a:ext cx="551310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l">
              <a:defRPr/>
            </a:pPr>
            <a:r>
              <a:rPr lang="fa-IR" sz="10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آزمایشگاه سیستم‌های هوشمند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 دانشکده مهندسی کامپیوتر و فناوری اطلاعات   </a:t>
            </a:r>
            <a:r>
              <a:rPr lang="fa-IR" sz="12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دانشگاه صنعتی امیرکبیر </a:t>
            </a:r>
            <a:endParaRPr lang="en-US" sz="1400" b="1" dirty="0">
              <a:solidFill>
                <a:schemeClr val="bg1">
                  <a:lumMod val="8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7220229" y="118997"/>
            <a:ext cx="0" cy="2856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 Placeholder 2"/>
          <p:cNvSpPr txBox="1">
            <a:spLocks/>
          </p:cNvSpPr>
          <p:nvPr/>
        </p:nvSpPr>
        <p:spPr>
          <a:xfrm>
            <a:off x="2386923" y="4699097"/>
            <a:ext cx="1725072" cy="107541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توضیحات مربوط به یکی از نوع‌های بسیار مهم نرم‌افزار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1977838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42" y="1605468"/>
            <a:ext cx="2050453" cy="189973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سنجش استفاده‌پذیری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994052" y="30332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0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سناریوهای مطرح </a:t>
            </a:r>
            <a:r>
              <a:rPr lang="fa-IR" sz="18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722310"/>
              </p:ext>
            </p:extLst>
          </p:nvPr>
        </p:nvGraphicFramePr>
        <p:xfrm>
          <a:off x="712897" y="1540103"/>
          <a:ext cx="5650230" cy="4267835"/>
        </p:xfrm>
        <a:graphic>
          <a:graphicData uri="http://schemas.openxmlformats.org/drawingml/2006/table">
            <a:tbl>
              <a:tblPr rtl="1" firstRow="1" firstCol="1" bandRow="1">
                <a:tableStyleId>{073A0DAA-6AF3-43AB-8588-CEC1D06C72B9}</a:tableStyleId>
              </a:tblPr>
              <a:tblGrid>
                <a:gridCol w="1771015">
                  <a:extLst>
                    <a:ext uri="{9D8B030D-6E8A-4147-A177-3AD203B41FA5}">
                      <a16:colId xmlns:a16="http://schemas.microsoft.com/office/drawing/2014/main" val="2311270240"/>
                    </a:ext>
                  </a:extLst>
                </a:gridCol>
                <a:gridCol w="456565">
                  <a:extLst>
                    <a:ext uri="{9D8B030D-6E8A-4147-A177-3AD203B41FA5}">
                      <a16:colId xmlns:a16="http://schemas.microsoft.com/office/drawing/2014/main" val="1210302818"/>
                    </a:ext>
                  </a:extLst>
                </a:gridCol>
                <a:gridCol w="342265">
                  <a:extLst>
                    <a:ext uri="{9D8B030D-6E8A-4147-A177-3AD203B41FA5}">
                      <a16:colId xmlns:a16="http://schemas.microsoft.com/office/drawing/2014/main" val="1308339124"/>
                    </a:ext>
                  </a:extLst>
                </a:gridCol>
                <a:gridCol w="342265">
                  <a:extLst>
                    <a:ext uri="{9D8B030D-6E8A-4147-A177-3AD203B41FA5}">
                      <a16:colId xmlns:a16="http://schemas.microsoft.com/office/drawing/2014/main" val="2198075102"/>
                    </a:ext>
                  </a:extLst>
                </a:gridCol>
                <a:gridCol w="342265">
                  <a:extLst>
                    <a:ext uri="{9D8B030D-6E8A-4147-A177-3AD203B41FA5}">
                      <a16:colId xmlns:a16="http://schemas.microsoft.com/office/drawing/2014/main" val="2457470433"/>
                    </a:ext>
                  </a:extLst>
                </a:gridCol>
                <a:gridCol w="342265">
                  <a:extLst>
                    <a:ext uri="{9D8B030D-6E8A-4147-A177-3AD203B41FA5}">
                      <a16:colId xmlns:a16="http://schemas.microsoft.com/office/drawing/2014/main" val="3612522597"/>
                    </a:ext>
                  </a:extLst>
                </a:gridCol>
                <a:gridCol w="342265">
                  <a:extLst>
                    <a:ext uri="{9D8B030D-6E8A-4147-A177-3AD203B41FA5}">
                      <a16:colId xmlns:a16="http://schemas.microsoft.com/office/drawing/2014/main" val="2391240800"/>
                    </a:ext>
                  </a:extLst>
                </a:gridCol>
                <a:gridCol w="342265">
                  <a:extLst>
                    <a:ext uri="{9D8B030D-6E8A-4147-A177-3AD203B41FA5}">
                      <a16:colId xmlns:a16="http://schemas.microsoft.com/office/drawing/2014/main" val="365483526"/>
                    </a:ext>
                  </a:extLst>
                </a:gridCol>
                <a:gridCol w="342265">
                  <a:extLst>
                    <a:ext uri="{9D8B030D-6E8A-4147-A177-3AD203B41FA5}">
                      <a16:colId xmlns:a16="http://schemas.microsoft.com/office/drawing/2014/main" val="2022186499"/>
                    </a:ext>
                  </a:extLst>
                </a:gridCol>
                <a:gridCol w="342265">
                  <a:extLst>
                    <a:ext uri="{9D8B030D-6E8A-4147-A177-3AD203B41FA5}">
                      <a16:colId xmlns:a16="http://schemas.microsoft.com/office/drawing/2014/main" val="744738270"/>
                    </a:ext>
                  </a:extLst>
                </a:gridCol>
                <a:gridCol w="342265">
                  <a:extLst>
                    <a:ext uri="{9D8B030D-6E8A-4147-A177-3AD203B41FA5}">
                      <a16:colId xmlns:a16="http://schemas.microsoft.com/office/drawing/2014/main" val="416163199"/>
                    </a:ext>
                  </a:extLst>
                </a:gridCol>
                <a:gridCol w="342265">
                  <a:extLst>
                    <a:ext uri="{9D8B030D-6E8A-4147-A177-3AD203B41FA5}">
                      <a16:colId xmlns:a16="http://schemas.microsoft.com/office/drawing/2014/main" val="1308379706"/>
                    </a:ext>
                  </a:extLst>
                </a:gridCol>
              </a:tblGrid>
              <a:tr h="177038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‏هدف و سناریوی مطالعه استفاده‌پذیری</a:t>
                      </a:r>
                      <a:endParaRPr lang="en-US" sz="13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‏موفقیت‌آمیز بودن وظیفه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زمان انجام وظیفه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خطاها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بهره‌وری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یادگیری‌ پذیری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خصیصه‌های موردی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خصیصه‌های خوداعلامی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خصیصه‌های فیزیولوژیکی و رفتاری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خصیصه‌های ترکیبی و مقایسه‌ای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خصیصه‌های وبسایت بلادرنگ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الگوهای‌ مرتب‌سازی</a:t>
                      </a:r>
                      <a:endParaRPr lang="en-US" sz="13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vert="vert270" anchor="ctr"/>
                </a:tc>
                <a:extLst>
                  <a:ext uri="{0D108BD9-81ED-4DB2-BD59-A6C34878D82A}">
                    <a16:rowId xmlns:a16="http://schemas.microsoft.com/office/drawing/2014/main" val="18751529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انجام یک تراکنش</a:t>
                      </a:r>
                      <a:endParaRPr lang="en-US" sz="13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166043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مقایسه محصولات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765451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ارزیابی استفاده مکرر از محصول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76437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ارزیابی پیمایش و معماری اطلاعات سامانه</a:t>
                      </a:r>
                      <a:endParaRPr lang="en-US" sz="13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97255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افزایش آگاهی</a:t>
                      </a:r>
                      <a:endParaRPr lang="en-US" sz="13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01564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کشف مشکل</a:t>
                      </a:r>
                      <a:endParaRPr lang="en-US" sz="13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268944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حداکثرسازی استفاده‌پذیری یک محصول حیاتی</a:t>
                      </a:r>
                      <a:endParaRPr lang="en-US" sz="13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53824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ایجاد تجربه کاربری مثبت</a:t>
                      </a:r>
                      <a:endParaRPr lang="en-US" sz="13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26384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ارزیابی تاثیرات تغییرات جزئی و نامحسوس</a:t>
                      </a:r>
                      <a:endParaRPr lang="en-US" sz="13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475485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مقایسه طراحی‌های مختلف</a:t>
                      </a:r>
                      <a:endParaRPr lang="en-US" sz="13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0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×</a:t>
                      </a:r>
                      <a:endParaRPr lang="en-US" sz="130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rtl="1"/>
                      <a:endParaRPr lang="en-US" sz="10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3369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18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42" y="1605468"/>
            <a:ext cx="2050453" cy="189973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سنجش استفاده‌پذیری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994052" y="30332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0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ابزارهای موجود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176586"/>
              </p:ext>
            </p:extLst>
          </p:nvPr>
        </p:nvGraphicFramePr>
        <p:xfrm>
          <a:off x="368299" y="1437109"/>
          <a:ext cx="6238134" cy="4499235"/>
        </p:xfrm>
        <a:graphic>
          <a:graphicData uri="http://schemas.openxmlformats.org/drawingml/2006/table">
            <a:tbl>
              <a:tblPr rtl="1">
                <a:tableStyleId>{073A0DAA-6AF3-43AB-8588-CEC1D06C72B9}</a:tableStyleId>
              </a:tblPr>
              <a:tblGrid>
                <a:gridCol w="942233">
                  <a:extLst>
                    <a:ext uri="{9D8B030D-6E8A-4147-A177-3AD203B41FA5}">
                      <a16:colId xmlns:a16="http://schemas.microsoft.com/office/drawing/2014/main" val="3966955453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737421665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333735056"/>
                    </a:ext>
                  </a:extLst>
                </a:gridCol>
                <a:gridCol w="1514720">
                  <a:extLst>
                    <a:ext uri="{9D8B030D-6E8A-4147-A177-3AD203B41FA5}">
                      <a16:colId xmlns:a16="http://schemas.microsoft.com/office/drawing/2014/main" val="217684474"/>
                    </a:ext>
                  </a:extLst>
                </a:gridCol>
                <a:gridCol w="441081">
                  <a:extLst>
                    <a:ext uri="{9D8B030D-6E8A-4147-A177-3AD203B41FA5}">
                      <a16:colId xmlns:a16="http://schemas.microsoft.com/office/drawing/2014/main" val="787609934"/>
                    </a:ext>
                  </a:extLst>
                </a:gridCol>
              </a:tblGrid>
              <a:tr h="253828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دسته‌بندی از لحاظ ماموریت</a:t>
                      </a:r>
                      <a:endParaRPr lang="ar-BH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ورودی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نحوه کار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خروجی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تعداد ابزارها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1928481616"/>
                  </a:ext>
                </a:extLst>
              </a:tr>
              <a:tr h="372501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انتخابگر میان دو یا چند طرح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دو یا چندین طرح مفهومی/پیاده‌سازی‌شده مختلف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نمایش انتخاب‌های موجود به کاربر و دریافت پاسخ از وی و تجمیع داده‌ها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داده‌های تجمیع شده و نتیجه نهایی ترجیحات کاربران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۶</a:t>
                      </a:r>
                      <a:endParaRPr lang="en-US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495783331"/>
                  </a:ext>
                </a:extLst>
              </a:tr>
              <a:tr h="609847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تحلیل‌گر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نقطه دسترسی به کل یا بخشی از سامانه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جمع‌آوری داده از روی پروفایل کاربران، تاریخچه کلیک‌ها، میزان وقت صرف شده در هر صفحه، موقعیت جغرافیایی و ...</a:t>
                      </a:r>
                      <a:endParaRPr lang="ar-BH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تحلیل‌های پیشرفته از رفتار کاربران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۱۵</a:t>
                      </a:r>
                      <a:endParaRPr lang="en-US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1617192783"/>
                  </a:ext>
                </a:extLst>
              </a:tr>
              <a:tr h="372501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سنجش‌گر سازگاری با محیط‌های مختلف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نقطه دسترسی به کل یا بخشی از سامانه</a:t>
                      </a:r>
                      <a:endParaRPr lang="ar-BH" sz="900" b="0">
                        <a:solidFill>
                          <a:srgbClr val="000000"/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بررسی نحوه رفتار سامانه روی مرورگرها و سامانه‌های کاربری مختلف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مقدار سازگاری سامانه/صفحه مورد نظر با تغییرات محیطی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۴</a:t>
                      </a:r>
                      <a:endParaRPr lang="en-US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2208134015"/>
                  </a:ext>
                </a:extLst>
              </a:tr>
              <a:tr h="253828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ردیابی‌کننده چشم کاربر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محیط آزمایشگاهی و کاربر مورد نظر برای تست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بررسی رفتار کاربر به واسطه حرکات چشم او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عملکرد رفتار کاربر در مواجهه با سامانه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</a:t>
                      </a:r>
                      <a:endParaRPr lang="en-US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64599178"/>
                  </a:ext>
                </a:extLst>
              </a:tr>
              <a:tr h="491174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تولیدکننده نقشه حرارتی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نقطه دسترسی به کل یا بخشی از سامانه</a:t>
                      </a:r>
                      <a:endParaRPr lang="ar-BH" sz="900" b="0">
                        <a:solidFill>
                          <a:srgbClr val="000000"/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جمع‌‌آوری داده‌های مربوط به کلیک‌های کاربران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نقشه‌های حرارتی که نشان‌دهنده نقاط با میزان توجه‌های متفاوت توسط کاربران است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۲۲</a:t>
                      </a:r>
                      <a:endParaRPr lang="en-US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1312613381"/>
                  </a:ext>
                </a:extLst>
              </a:tr>
              <a:tr h="253828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سنجش‌‌گر سرعت بارگزاری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نقطه دسترسی به کل یا بخشی از سامانه</a:t>
                      </a:r>
                      <a:endParaRPr lang="ar-BH" sz="900" b="0" dirty="0">
                        <a:solidFill>
                          <a:srgbClr val="000000"/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دسترسی به سامانه در محیط‌ها و شرایط مختلف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کارایی و نحوه پاسخگویی سامانه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۵</a:t>
                      </a:r>
                      <a:endParaRPr lang="en-US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2135824050"/>
                  </a:ext>
                </a:extLst>
              </a:tr>
              <a:tr h="372501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پرسشنامه‌ساز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سوالات، موارد دارای ابهام و نظرسنجی‌های کیفیتی مطرح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 از کاربران و شرکت‌کنندگان در نظرسنجی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پاسخ‌های تجمیع‌شده و تحلیلی از پاسخ‌های کاربران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۸</a:t>
                      </a:r>
                      <a:endParaRPr lang="en-US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1074798004"/>
                  </a:ext>
                </a:extLst>
              </a:tr>
              <a:tr h="372501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سنجش‌گر نمونه‌های مفهومی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نمونه‌های مفهومی و طرح‌های اولیه سامانه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طرح سوال از کاربران و درخواست انجام عملیات مشخص روی آن‌ها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نتایج تجمیع‌شده از میزان رضایت کاربران از طرح‌های اولیه و مفهومی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۲۰</a:t>
                      </a:r>
                      <a:endParaRPr lang="en-US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3937303915"/>
                  </a:ext>
                </a:extLst>
              </a:tr>
              <a:tr h="372501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سنجش‌گر کارایی کاربر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نقطه دسترسی به کل یا بخشی از سامانه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طرح پرسش‌هایی به منظور شروع تعامل کاربر و جمع‌آوری پاسخ کاربران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نتایج کارایی کاربران در تعامل با سامانه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۲۵</a:t>
                      </a:r>
                      <a:endParaRPr lang="en-US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4195470977"/>
                  </a:ext>
                </a:extLst>
              </a:tr>
              <a:tr h="253828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ثبت‌کننده عملیات کاربر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نقطه دسترسی به کل یا بخشی از سامانه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ردیابی حرکات کاربر و تعاملات وی با سامانه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نتایج تحلیل‌شده رفتار کاربر در تعامل با سامانه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۱۶</a:t>
                      </a:r>
                      <a:endParaRPr lang="en-US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4208760181"/>
                  </a:ext>
                </a:extLst>
              </a:tr>
              <a:tr h="372501"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اعلام‌کننده بازخورد کاربر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نقطه دسترسی به کل یا بخشی از سامانه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طرح پرسش‌هایی به منظور شروع تعامل کاربر و جمع‌آوری پاسخ کاربران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sz="9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تحلیل احساسات نهایی و امتیازات کاربر به سامانه</a:t>
                      </a:r>
                      <a:endParaRPr lang="ar-BH" sz="9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9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۷</a:t>
                      </a:r>
                      <a:endParaRPr lang="en-US" sz="9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12362" marR="12362" marT="8241" marB="8241" anchor="ctr"/>
                </a:tc>
                <a:extLst>
                  <a:ext uri="{0D108BD9-81ED-4DB2-BD59-A6C34878D82A}">
                    <a16:rowId xmlns:a16="http://schemas.microsoft.com/office/drawing/2014/main" val="3443307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70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42" y="1605468"/>
            <a:ext cx="2050453" cy="189973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سنجش استفاده‌پذیری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994052" y="30332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0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ابزارهای موجود </a:t>
            </a:r>
            <a:r>
              <a:rPr lang="fa-IR" sz="18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4563615"/>
              </p:ext>
            </p:extLst>
          </p:nvPr>
        </p:nvGraphicFramePr>
        <p:xfrm>
          <a:off x="176171" y="1605470"/>
          <a:ext cx="6398762" cy="3931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3328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42" y="1605468"/>
            <a:ext cx="2050453" cy="159493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راستی آزمایی جمع‌سپاری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994052" y="32237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0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چالش استفاده از جمع سپاری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93702" y="1608869"/>
            <a:ext cx="57663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هنگامی که شرکت‌کنندگان شروع به تولید داده هرز (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Spam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 کنند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سناریویی محتمل در تمام مطالعات استفاده‌پذیری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رویکردهای راستی‌آزمایی ارائه شده عبارتند از: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85" y="3225340"/>
            <a:ext cx="5471404" cy="265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9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23891" y="733426"/>
            <a:ext cx="7920037" cy="2876550"/>
          </a:xfrm>
          <a:prstGeom prst="rect">
            <a:avLst/>
          </a:prstGeom>
          <a:noFill/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0560"/>
              </a:lnSpc>
            </a:pPr>
            <a:r>
              <a:rPr lang="fa-IR" sz="36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بخش چهارم</a:t>
            </a:r>
            <a:r>
              <a:rPr lang="fa-IR" sz="5400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/>
            </a:r>
            <a:br>
              <a:rPr lang="fa-IR" sz="5400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</a:br>
            <a:r>
              <a:rPr lang="fa-IR" sz="96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endParaRPr lang="en-US" sz="9600" b="1" spc="-150" dirty="0">
              <a:solidFill>
                <a:schemeClr val="bg1">
                  <a:lumMod val="95000"/>
                </a:schemeClr>
              </a:solid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34</a:t>
            </a:fld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750628" y="4137680"/>
            <a:ext cx="7629098" cy="43748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000" b="1" dirty="0">
                <a:solidFill>
                  <a:srgbClr val="EEAA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نیازمندی‌ها		بررسی نحوه </a:t>
            </a:r>
            <a:r>
              <a:rPr lang="fa-IR" sz="2000" b="1" dirty="0" smtClean="0">
                <a:solidFill>
                  <a:srgbClr val="EEAA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کار		</a:t>
            </a:r>
            <a:r>
              <a:rPr lang="fa-IR" sz="2000" b="1" smtClean="0">
                <a:solidFill>
                  <a:srgbClr val="EEAA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	آزمایش‌ها</a:t>
            </a:r>
            <a:endParaRPr lang="en-US" sz="2000" b="1" dirty="0">
              <a:solidFill>
                <a:srgbClr val="EEAA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9" name="Cross 8"/>
          <p:cNvSpPr/>
          <p:nvPr/>
        </p:nvSpPr>
        <p:spPr>
          <a:xfrm>
            <a:off x="7390893" y="733425"/>
            <a:ext cx="650080" cy="650080"/>
          </a:xfrm>
          <a:prstGeom prst="plus">
            <a:avLst>
              <a:gd name="adj" fmla="val 39751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>
            <a:off x="3039201" y="5712779"/>
            <a:ext cx="250031" cy="250031"/>
          </a:xfrm>
          <a:prstGeom prst="plus">
            <a:avLst>
              <a:gd name="adj" fmla="val 39751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6574166" y="4562014"/>
            <a:ext cx="1805560" cy="115076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تجمیع داده‌های حاصل از مطالعات و توضیح نیازمندی‌های به دست آمده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7" name="Cross 16"/>
          <p:cNvSpPr/>
          <p:nvPr/>
        </p:nvSpPr>
        <p:spPr>
          <a:xfrm>
            <a:off x="1616421" y="1479875"/>
            <a:ext cx="372667" cy="372667"/>
          </a:xfrm>
          <a:prstGeom prst="plus">
            <a:avLst>
              <a:gd name="adj" fmla="val 39751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3826641" y="4562014"/>
            <a:ext cx="1880502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بررسی چگونگی کار ابزار و نحوه تعامل آزمون‌گر با آن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1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4" name="Text Placeholder 2"/>
          <p:cNvSpPr txBox="1">
            <a:spLocks/>
          </p:cNvSpPr>
          <p:nvPr/>
        </p:nvSpPr>
        <p:spPr>
          <a:xfrm>
            <a:off x="354841" y="4562014"/>
            <a:ext cx="1718511" cy="80962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 smtClean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شرح توضیحات مربوط به آزمایشات انجام شده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5751449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635419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تجمیع داده‌های پیشین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723960" y="2474177"/>
            <a:ext cx="5214741" cy="120875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endParaRPr lang="fa-IR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121827"/>
              </p:ext>
            </p:extLst>
          </p:nvPr>
        </p:nvGraphicFramePr>
        <p:xfrm>
          <a:off x="757886" y="1889340"/>
          <a:ext cx="5581650" cy="3360420"/>
        </p:xfrm>
        <a:graphic>
          <a:graphicData uri="http://schemas.openxmlformats.org/drawingml/2006/table">
            <a:tbl>
              <a:tblPr rtl="1"/>
              <a:tblGrid>
                <a:gridCol w="607476">
                  <a:extLst>
                    <a:ext uri="{9D8B030D-6E8A-4147-A177-3AD203B41FA5}">
                      <a16:colId xmlns:a16="http://schemas.microsoft.com/office/drawing/2014/main" val="3326211300"/>
                    </a:ext>
                  </a:extLst>
                </a:gridCol>
                <a:gridCol w="4201448">
                  <a:extLst>
                    <a:ext uri="{9D8B030D-6E8A-4147-A177-3AD203B41FA5}">
                      <a16:colId xmlns:a16="http://schemas.microsoft.com/office/drawing/2014/main" val="2612652442"/>
                    </a:ext>
                  </a:extLst>
                </a:gridCol>
                <a:gridCol w="772726">
                  <a:extLst>
                    <a:ext uri="{9D8B030D-6E8A-4147-A177-3AD203B41FA5}">
                      <a16:colId xmlns:a16="http://schemas.microsoft.com/office/drawing/2014/main" val="110770629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ردیف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روش سنجش و اندازه‌گیری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دفعات تکرار الگو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22065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استفاده از حسگر ردیاب چشم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۴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74353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بررسی فنی کد صفحات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۹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6776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۳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تست‌های مرتبط با حافظه کوتاه‌مدت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۱۸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4892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۴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پیمایشی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۲۴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1022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۵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 سوالات مربوط به طرح‌های مفهومی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۳۰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90694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۶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ترجیح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۴۶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470833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۷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ذخیره‌سازی کلیک‌های کاربران و پروفایل‌سازی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۵۶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4123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۸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پرسشنامه متنی و تصویری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۵۹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266262"/>
                  </a:ext>
                </a:extLst>
              </a:tr>
            </a:tbl>
          </a:graphicData>
        </a:graphic>
      </p:graphicFrame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5585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908379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تجمیع داده‌های پیشین </a:t>
            </a:r>
            <a:r>
              <a:rPr lang="fa-IR" sz="18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723960" y="2474177"/>
            <a:ext cx="5214741" cy="120875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endParaRPr lang="fa-IR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2806123"/>
              </p:ext>
            </p:extLst>
          </p:nvPr>
        </p:nvGraphicFramePr>
        <p:xfrm>
          <a:off x="260474" y="1533352"/>
          <a:ext cx="6292099" cy="4489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984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908379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تجمیع داده‌های پیشین </a:t>
            </a:r>
            <a:r>
              <a:rPr lang="fa-IR" sz="18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655479"/>
              </p:ext>
            </p:extLst>
          </p:nvPr>
        </p:nvGraphicFramePr>
        <p:xfrm>
          <a:off x="723956" y="1456651"/>
          <a:ext cx="5559832" cy="1211580"/>
        </p:xfrm>
        <a:graphic>
          <a:graphicData uri="http://schemas.openxmlformats.org/drawingml/2006/table">
            <a:tbl>
              <a:tblPr rtl="1"/>
              <a:tblGrid>
                <a:gridCol w="606319">
                  <a:extLst>
                    <a:ext uri="{9D8B030D-6E8A-4147-A177-3AD203B41FA5}">
                      <a16:colId xmlns:a16="http://schemas.microsoft.com/office/drawing/2014/main" val="2041036705"/>
                    </a:ext>
                  </a:extLst>
                </a:gridCol>
                <a:gridCol w="2923059">
                  <a:extLst>
                    <a:ext uri="{9D8B030D-6E8A-4147-A177-3AD203B41FA5}">
                      <a16:colId xmlns:a16="http://schemas.microsoft.com/office/drawing/2014/main" val="1058589330"/>
                    </a:ext>
                  </a:extLst>
                </a:gridCol>
                <a:gridCol w="1288006">
                  <a:extLst>
                    <a:ext uri="{9D8B030D-6E8A-4147-A177-3AD203B41FA5}">
                      <a16:colId xmlns:a16="http://schemas.microsoft.com/office/drawing/2014/main" val="3404761979"/>
                    </a:ext>
                  </a:extLst>
                </a:gridCol>
                <a:gridCol w="742448">
                  <a:extLst>
                    <a:ext uri="{9D8B030D-6E8A-4147-A177-3AD203B41FA5}">
                      <a16:colId xmlns:a16="http://schemas.microsoft.com/office/drawing/2014/main" val="56310980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ردیف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روش سنجش و اندازه‌گیری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دفعات تکرار الگو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درصد فراوانی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21707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استفاده از حسگر ردیاب چشم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 ۴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۱٪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16162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ar-BH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بررسی فنی کد صفحات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۹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۴٪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287305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517452" y="4806229"/>
            <a:ext cx="5766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استفاده از این دو الگو در مطالعه استفاده‌پذیری به نظر منطقی نمی‌رسد.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955018"/>
              </p:ext>
            </p:extLst>
          </p:nvPr>
        </p:nvGraphicFramePr>
        <p:xfrm>
          <a:off x="723957" y="2983862"/>
          <a:ext cx="5559832" cy="1150620"/>
        </p:xfrm>
        <a:graphic>
          <a:graphicData uri="http://schemas.openxmlformats.org/drawingml/2006/table">
            <a:tbl>
              <a:tblPr rtl="1"/>
              <a:tblGrid>
                <a:gridCol w="5559832">
                  <a:extLst>
                    <a:ext uri="{9D8B030D-6E8A-4147-A177-3AD203B41FA5}">
                      <a16:colId xmlns:a16="http://schemas.microsoft.com/office/drawing/2014/main" val="329348028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ملاحظات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8497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هزینه‌بر بودن مطالعه و محدود شدن آن به محیط</a:t>
                      </a:r>
                      <a:r>
                        <a:rPr lang="fa-IR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 آزمایشگاه</a:t>
                      </a:r>
                      <a:endParaRPr lang="ar-BH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346477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1" fontAlgn="ctr"/>
                      <a:r>
                        <a:rPr lang="fa-IR" sz="16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عدم نیاز به پیاده‌سازی و وجود ابزارهای متن‌باز جایگزین و سرویس‌های</a:t>
                      </a:r>
                      <a:r>
                        <a:rPr lang="fa-IR" sz="16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 رایگانی</a:t>
                      </a:r>
                      <a:r>
                        <a:rPr lang="fa-IR" sz="16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 همچون </a:t>
                      </a:r>
                      <a:r>
                        <a:rPr lang="en-US" sz="16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Google Lighthouse</a:t>
                      </a:r>
                      <a:endParaRPr lang="ar-BH" sz="16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8569246"/>
                  </a:ext>
                </a:extLst>
              </a:tr>
            </a:tbl>
          </a:graphicData>
        </a:graphic>
      </p:graphicFrame>
      <p:sp>
        <p:nvSpPr>
          <p:cNvPr id="22" name="Isosceles Triangle 21"/>
          <p:cNvSpPr/>
          <p:nvPr/>
        </p:nvSpPr>
        <p:spPr>
          <a:xfrm rot="8143229">
            <a:off x="469457" y="2122887"/>
            <a:ext cx="129519" cy="129756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8789265">
            <a:off x="370500" y="3387615"/>
            <a:ext cx="129519" cy="129756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3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908379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تجمیع داده‌های پیشین </a:t>
            </a:r>
            <a:r>
              <a:rPr lang="fa-IR" sz="18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960147"/>
              </p:ext>
            </p:extLst>
          </p:nvPr>
        </p:nvGraphicFramePr>
        <p:xfrm>
          <a:off x="1243118" y="2286037"/>
          <a:ext cx="4442750" cy="2816352"/>
        </p:xfrm>
        <a:graphic>
          <a:graphicData uri="http://schemas.openxmlformats.org/drawingml/2006/table">
            <a:tbl>
              <a:tblPr rtl="1" firstRow="1" firstCol="1" bandRow="1">
                <a:tableStyleId>{D7AC3CCA-C797-4891-BE02-D94E43425B78}</a:tableStyleId>
              </a:tblPr>
              <a:tblGrid>
                <a:gridCol w="1195755">
                  <a:extLst>
                    <a:ext uri="{9D8B030D-6E8A-4147-A177-3AD203B41FA5}">
                      <a16:colId xmlns:a16="http://schemas.microsoft.com/office/drawing/2014/main" val="2817895286"/>
                    </a:ext>
                  </a:extLst>
                </a:gridCol>
                <a:gridCol w="3246995">
                  <a:extLst>
                    <a:ext uri="{9D8B030D-6E8A-4147-A177-3AD203B41FA5}">
                      <a16:colId xmlns:a16="http://schemas.microsoft.com/office/drawing/2014/main" val="1916627863"/>
                    </a:ext>
                  </a:extLst>
                </a:gridCol>
              </a:tblGrid>
              <a:tr h="2446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شماره</a:t>
                      </a:r>
                      <a:endParaRPr lang="en-US" sz="14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سناریو</a:t>
                      </a:r>
                      <a:endParaRPr lang="en-US" sz="14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extLst>
                  <a:ext uri="{0D108BD9-81ED-4DB2-BD59-A6C34878D82A}">
                    <a16:rowId xmlns:a16="http://schemas.microsoft.com/office/drawing/2014/main" val="4170351262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</a:t>
                      </a:r>
                      <a:endParaRPr lang="fa-IR" sz="1400" dirty="0" smtClean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انجام یک تراکنش</a:t>
                      </a:r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extLst>
                  <a:ext uri="{0D108BD9-81ED-4DB2-BD59-A6C34878D82A}">
                    <a16:rowId xmlns:a16="http://schemas.microsoft.com/office/drawing/2014/main" val="3714214506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</a:t>
                      </a:r>
                      <a:endParaRPr lang="en-US" sz="14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مقایسه محصولات</a:t>
                      </a:r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extLst>
                  <a:ext uri="{0D108BD9-81ED-4DB2-BD59-A6C34878D82A}">
                    <a16:rowId xmlns:a16="http://schemas.microsoft.com/office/drawing/2014/main" val="3390970637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۳</a:t>
                      </a:r>
                      <a:endParaRPr lang="en-US" sz="14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ارزیابی استفاده مکرر از محصول</a:t>
                      </a:r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extLst>
                  <a:ext uri="{0D108BD9-81ED-4DB2-BD59-A6C34878D82A}">
                    <a16:rowId xmlns:a16="http://schemas.microsoft.com/office/drawing/2014/main" val="4135700800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۴</a:t>
                      </a:r>
                      <a:endParaRPr lang="en-US" sz="14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ارزیابی پیمایش و معماری اطلاعات سامانه</a:t>
                      </a:r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extLst>
                  <a:ext uri="{0D108BD9-81ED-4DB2-BD59-A6C34878D82A}">
                    <a16:rowId xmlns:a16="http://schemas.microsoft.com/office/drawing/2014/main" val="2282838326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۵</a:t>
                      </a:r>
                      <a:endParaRPr lang="en-US" sz="14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افزایش آگاهی</a:t>
                      </a:r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extLst>
                  <a:ext uri="{0D108BD9-81ED-4DB2-BD59-A6C34878D82A}">
                    <a16:rowId xmlns:a16="http://schemas.microsoft.com/office/drawing/2014/main" val="1685657594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۶</a:t>
                      </a:r>
                      <a:endParaRPr lang="en-US" sz="14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کشف مشکل</a:t>
                      </a:r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extLst>
                  <a:ext uri="{0D108BD9-81ED-4DB2-BD59-A6C34878D82A}">
                    <a16:rowId xmlns:a16="http://schemas.microsoft.com/office/drawing/2014/main" val="89940181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۷</a:t>
                      </a:r>
                      <a:endParaRPr lang="en-US" sz="14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حداکثرسازی استفاده‌پذیری یک محصول حیاتی</a:t>
                      </a:r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extLst>
                  <a:ext uri="{0D108BD9-81ED-4DB2-BD59-A6C34878D82A}">
                    <a16:rowId xmlns:a16="http://schemas.microsoft.com/office/drawing/2014/main" val="1652552261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۸</a:t>
                      </a:r>
                      <a:endParaRPr lang="en-US" sz="14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ایجاد تجربه کاربری مثبت</a:t>
                      </a:r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extLst>
                  <a:ext uri="{0D108BD9-81ED-4DB2-BD59-A6C34878D82A}">
                    <a16:rowId xmlns:a16="http://schemas.microsoft.com/office/drawing/2014/main" val="682810519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۹</a:t>
                      </a:r>
                      <a:endParaRPr lang="en-US" sz="14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ارزیابی تاثیرات تغییرات جزئی و نامحسوس</a:t>
                      </a:r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extLst>
                  <a:ext uri="{0D108BD9-81ED-4DB2-BD59-A6C34878D82A}">
                    <a16:rowId xmlns:a16="http://schemas.microsoft.com/office/drawing/2014/main" val="159714624"/>
                  </a:ext>
                </a:extLst>
              </a:tr>
              <a:tr h="2446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۱۰</a:t>
                      </a:r>
                      <a:endParaRPr lang="en-US" sz="1400" dirty="0"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مقایسه طراحی‌های مختلف</a:t>
                      </a:r>
                      <a:endParaRPr lang="en-US" sz="140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Yas" panose="02000503080000020003" pitchFamily="2" charset="-78"/>
                        <a:ea typeface="Times New Roman" panose="02020603050405020304" pitchFamily="18" charset="0"/>
                        <a:cs typeface="Yas" panose="02000503080000020003" pitchFamily="2" charset="-78"/>
                      </a:endParaRPr>
                    </a:p>
                  </a:txBody>
                  <a:tcPr marL="73638" marR="73638" marT="0" marB="0" anchor="ctr"/>
                </a:tc>
                <a:extLst>
                  <a:ext uri="{0D108BD9-81ED-4DB2-BD59-A6C34878D82A}">
                    <a16:rowId xmlns:a16="http://schemas.microsoft.com/office/drawing/2014/main" val="87739838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25556" y="1766457"/>
            <a:ext cx="329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سناریوهای مهم مطالعه استفاده‌پذیری</a:t>
            </a:r>
            <a:endParaRPr lang="en-US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4462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39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908379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 برای ابزار هدف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550972"/>
              </p:ext>
            </p:extLst>
          </p:nvPr>
        </p:nvGraphicFramePr>
        <p:xfrm>
          <a:off x="1084437" y="1532909"/>
          <a:ext cx="4992512" cy="4468912"/>
        </p:xfrm>
        <a:graphic>
          <a:graphicData uri="http://schemas.openxmlformats.org/drawingml/2006/table">
            <a:tbl>
              <a:tblPr rtl="1"/>
              <a:tblGrid>
                <a:gridCol w="1577720">
                  <a:extLst>
                    <a:ext uri="{9D8B030D-6E8A-4147-A177-3AD203B41FA5}">
                      <a16:colId xmlns:a16="http://schemas.microsoft.com/office/drawing/2014/main" val="1822596677"/>
                    </a:ext>
                  </a:extLst>
                </a:gridCol>
                <a:gridCol w="1239123">
                  <a:extLst>
                    <a:ext uri="{9D8B030D-6E8A-4147-A177-3AD203B41FA5}">
                      <a16:colId xmlns:a16="http://schemas.microsoft.com/office/drawing/2014/main" val="2591827593"/>
                    </a:ext>
                  </a:extLst>
                </a:gridCol>
                <a:gridCol w="2175669">
                  <a:extLst>
                    <a:ext uri="{9D8B030D-6E8A-4147-A177-3AD203B41FA5}">
                      <a16:colId xmlns:a16="http://schemas.microsoft.com/office/drawing/2014/main" val="1877917668"/>
                    </a:ext>
                  </a:extLst>
                </a:gridCol>
              </a:tblGrid>
              <a:tr h="443779"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الگو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سناریو(ها)ی قابل انجام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نیازمندی</a:t>
                      </a:r>
                      <a:r>
                        <a:rPr lang="fa-IR" sz="14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 کلیدی</a:t>
                      </a:r>
                      <a:r>
                        <a:rPr lang="ar-BH" sz="14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 </a:t>
                      </a:r>
                      <a:r>
                        <a:rPr lang="ar-BH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ابزار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640752"/>
                  </a:ext>
                </a:extLst>
              </a:tr>
              <a:tr h="651260"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پرسشنامه متنی و تصویری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۱، ۲، ۴، ۶، ۸، ۹، ۱۰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دارا بودن امکان آپلود تصاویر و متون متعدد در قالب یک پرسشنامه و همچنین جمع‌آوری پاسخ کاربران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291365"/>
                  </a:ext>
                </a:extLst>
              </a:tr>
              <a:tr h="443779"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ذخیره‌سازی کلیک‌های کاربران و پروفایل‌سازی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۱، ۳، ۴، ۶، ۷، ۸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استفاده از زبانی که به رخدادهای مرورگر پاسخ دهد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347351"/>
                  </a:ext>
                </a:extLst>
              </a:tr>
              <a:tr h="651260"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ترجیح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۲، ۵، ۷، ۸، ۹، ۱۰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دارا بودن امکان آپلود تصاویر متعدد و نمایش آن‌ها در کنار هم و جمع‌آوری پاسخ کاربران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304260"/>
                  </a:ext>
                </a:extLst>
              </a:tr>
              <a:tr h="651260"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 سوالات مربوط به طرح‌های مفهومی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۵، ۶، ۸، ۱۰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دارا بودن امکان آپلود تصاویر و متون متعدد در قالب یک پرسشنامه و همچنین جمع‌آوری پاسخ کاربران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004452"/>
                  </a:ext>
                </a:extLst>
              </a:tr>
              <a:tr h="858741"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پیمایشی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۱، ۳، ۴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دارا بودن امکان نمایش چندین عکس به طور متوالی و ذخیره پاسخ کاربر و زمان سپری شده توسط وی روی هرکدام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19357"/>
                  </a:ext>
                </a:extLst>
              </a:tr>
              <a:tr h="651260"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تست‌های مرتبط با حافظه کوتاه مدت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۲، ۳، ۹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استفاده از زبانی که به رخدادهای مرورگر پاسخ دهد و همچنین قابلیت نمایش زمان‌دار موارد به کاربر</a:t>
                      </a:r>
                    </a:p>
                  </a:txBody>
                  <a:tcPr marL="21613" marR="21613" marT="14408" marB="14408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1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293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" r="31398"/>
          <a:stretch/>
        </p:blipFill>
        <p:spPr>
          <a:xfrm>
            <a:off x="3053989" y="-16511"/>
            <a:ext cx="6086903" cy="6302656"/>
          </a:xfrm>
          <a:prstGeom prst="rect">
            <a:avLst/>
          </a:prstGeom>
          <a:effectLst/>
        </p:spPr>
      </p:pic>
      <p:sp>
        <p:nvSpPr>
          <p:cNvPr id="13" name="Rectangle 12"/>
          <p:cNvSpPr/>
          <p:nvPr/>
        </p:nvSpPr>
        <p:spPr>
          <a:xfrm>
            <a:off x="4448175" y="0"/>
            <a:ext cx="4695824" cy="18478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71000"/>
                </a:scheme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16" name="Rectangle 15"/>
          <p:cNvSpPr/>
          <p:nvPr/>
        </p:nvSpPr>
        <p:spPr>
          <a:xfrm>
            <a:off x="4595064" y="4"/>
            <a:ext cx="4548939" cy="6353175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" name="Rectangle 10"/>
          <p:cNvSpPr/>
          <p:nvPr/>
        </p:nvSpPr>
        <p:spPr>
          <a:xfrm>
            <a:off x="-1816" y="-7294"/>
            <a:ext cx="4595061" cy="6486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03200" dist="38100" sx="104000" sy="104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4" y="1695766"/>
            <a:ext cx="3397707" cy="968336"/>
          </a:xfrm>
        </p:spPr>
        <p:txBody>
          <a:bodyPr/>
          <a:lstStyle/>
          <a:p>
            <a:pPr rtl="1">
              <a:lnSpc>
                <a:spcPct val="100000"/>
              </a:lnSpc>
            </a:pPr>
            <a:r>
              <a:rPr lang="fa-IR" sz="2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مدل‌های کیفیتی</a:t>
            </a:r>
          </a:p>
          <a:p>
            <a:pPr rtl="1">
              <a:lnSpc>
                <a:spcPct val="100000"/>
              </a:lnSpc>
            </a:pPr>
            <a:r>
              <a:rPr lang="fa-IR" sz="16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سنجش، اندازه‌گیری و ارزیابی کیفیت</a:t>
            </a:r>
            <a:endParaRPr lang="en-US" sz="16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7582" y="1590675"/>
            <a:ext cx="2971018" cy="2678226"/>
          </a:xfrm>
        </p:spPr>
        <p:txBody>
          <a:bodyPr anchor="t"/>
          <a:lstStyle/>
          <a:p>
            <a:pPr algn="just" rtl="1">
              <a:lnSpc>
                <a:spcPct val="100000"/>
              </a:lnSpc>
            </a:pPr>
            <a:r>
              <a:rPr lang="fa-IR" sz="7200" b="1" spc="-150" dirty="0">
                <a:solidFill>
                  <a:schemeClr val="bg1"/>
                </a:solidFill>
                <a:effectLst>
                  <a:outerShdw blurRad="254000" dist="114300" dir="5400000" sx="101000" sy="101000" algn="t" rotWithShape="0">
                    <a:prstClr val="black"/>
                  </a:outerShdw>
                </a:effectLst>
              </a:rPr>
              <a:t>کیفیت</a:t>
            </a:r>
            <a:br>
              <a:rPr lang="fa-IR" sz="7200" b="1" spc="-150" dirty="0">
                <a:solidFill>
                  <a:schemeClr val="bg1"/>
                </a:solidFill>
                <a:effectLst>
                  <a:outerShdw blurRad="254000" dist="114300" dir="5400000" sx="101000" sy="101000" algn="t" rotWithShape="0">
                    <a:prstClr val="black"/>
                  </a:outerShdw>
                </a:effectLst>
              </a:rPr>
            </a:br>
            <a:r>
              <a:rPr lang="fa-IR" sz="4800" b="1" spc="-150" dirty="0">
                <a:solidFill>
                  <a:schemeClr val="bg1"/>
                </a:solidFill>
                <a:effectLst>
                  <a:outerShdw blurRad="254000" dist="114300" dir="5400000" sx="101000" sy="101000" algn="t" rotWithShape="0">
                    <a:prstClr val="black"/>
                  </a:outerShdw>
                </a:effectLst>
              </a:rPr>
              <a:t>در نرم‌افزار</a:t>
            </a:r>
            <a:endParaRPr lang="en-US" sz="19900" b="1" spc="-150" dirty="0">
              <a:solidFill>
                <a:schemeClr val="bg1"/>
              </a:solidFill>
              <a:effectLst>
                <a:outerShdw blurRad="254000" dist="114300" dir="5400000" sx="101000" sy="101000" algn="t" rotWithShape="0">
                  <a:prstClr val="black"/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225555" y="6286146"/>
            <a:ext cx="4737162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9" name="Isosceles Triangle 8"/>
          <p:cNvSpPr/>
          <p:nvPr/>
        </p:nvSpPr>
        <p:spPr>
          <a:xfrm rot="16200000">
            <a:off x="5071976" y="3033600"/>
            <a:ext cx="334830" cy="335443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17500" dist="38100" dir="5400000" algn="t" rotWithShape="0">
                  <a:prstClr val="black">
                    <a:alpha val="78000"/>
                  </a:prstClr>
                </a:outerShdw>
              </a:effectLst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2" y="113764"/>
            <a:ext cx="387681" cy="296189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517162" y="154460"/>
            <a:ext cx="5329828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l">
              <a:defRPr/>
            </a:pP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دانشکده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مهندسی </a:t>
            </a:r>
            <a:r>
              <a:rPr lang="fa-IR" sz="12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کامپیوتر و فناوری اطلاعات   </a:t>
            </a:r>
            <a:r>
              <a:rPr lang="fa-I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دانشگاه </a:t>
            </a:r>
            <a:r>
              <a:rPr lang="fa-I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صنعتی امیرکبیر  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5865108" y="129060"/>
            <a:ext cx="3145371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algn="r">
              <a:defRPr/>
            </a:pPr>
            <a:r>
              <a:rPr lang="fa-IR" sz="1400" dirty="0">
                <a:solidFill>
                  <a:srgbClr val="92D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ابزار </a:t>
            </a:r>
            <a:r>
              <a:rPr lang="fa-IR" sz="1400" dirty="0">
                <a:solidFill>
                  <a:srgbClr val="92D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سنجش </a:t>
            </a:r>
            <a:r>
              <a:rPr lang="fa-IR" sz="1400" dirty="0">
                <a:solidFill>
                  <a:srgbClr val="92D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استفاده‌پذیری        </a:t>
            </a:r>
            <a:r>
              <a:rPr lang="fa-IR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امیر حقیقتی ملکی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7217467" y="118997"/>
            <a:ext cx="0" cy="2856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Diamond 27"/>
          <p:cNvSpPr/>
          <p:nvPr/>
        </p:nvSpPr>
        <p:spPr>
          <a:xfrm>
            <a:off x="4044246" y="1808658"/>
            <a:ext cx="330200" cy="330200"/>
          </a:xfrm>
          <a:prstGeom prst="diamond">
            <a:avLst/>
          </a:prstGeom>
          <a:noFill/>
          <a:ln w="47625">
            <a:solidFill>
              <a:srgbClr val="7EB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2"/>
          <p:cNvSpPr txBox="1">
            <a:spLocks/>
          </p:cNvSpPr>
          <p:nvPr/>
        </p:nvSpPr>
        <p:spPr>
          <a:xfrm>
            <a:off x="176172" y="2661793"/>
            <a:ext cx="3738699" cy="96833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ea typeface="+mn-ea"/>
                <a:cs typeface="Yas" panose="02000503080000020003" pitchFamily="2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فرایندهای تضمین و کنترل کیفیت</a:t>
            </a:r>
          </a:p>
          <a:p>
            <a:pPr>
              <a:lnSpc>
                <a:spcPct val="100000"/>
              </a:lnSpc>
            </a:pPr>
            <a:r>
              <a:rPr lang="fa-IR" sz="16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تضمین دستیابی به کیفیت مورد نظر با توجه به زمان و بودجه</a:t>
            </a:r>
            <a:endParaRPr lang="en-US" sz="16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Diamond 29"/>
          <p:cNvSpPr/>
          <p:nvPr/>
        </p:nvSpPr>
        <p:spPr>
          <a:xfrm>
            <a:off x="4044246" y="2774685"/>
            <a:ext cx="330200" cy="330200"/>
          </a:xfrm>
          <a:prstGeom prst="diamond">
            <a:avLst/>
          </a:prstGeom>
          <a:noFill/>
          <a:ln w="47625">
            <a:solidFill>
              <a:srgbClr val="7EB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/>
          <p:cNvSpPr/>
          <p:nvPr/>
        </p:nvSpPr>
        <p:spPr>
          <a:xfrm>
            <a:off x="4044246" y="841105"/>
            <a:ext cx="330200" cy="330200"/>
          </a:xfrm>
          <a:prstGeom prst="diamond">
            <a:avLst/>
          </a:prstGeom>
          <a:noFill/>
          <a:ln w="47625">
            <a:solidFill>
              <a:srgbClr val="7EB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2"/>
          <p:cNvSpPr txBox="1">
            <a:spLocks/>
          </p:cNvSpPr>
          <p:nvPr/>
        </p:nvSpPr>
        <p:spPr>
          <a:xfrm>
            <a:off x="517164" y="733615"/>
            <a:ext cx="3397707" cy="96833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ea typeface="+mn-ea"/>
                <a:cs typeface="Yas" panose="02000503080000020003" pitchFamily="2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تطابق محصول با نیازمندی</a:t>
            </a:r>
          </a:p>
          <a:p>
            <a:pPr>
              <a:lnSpc>
                <a:spcPct val="100000"/>
              </a:lnSpc>
            </a:pPr>
            <a:r>
              <a:rPr lang="fa-IR" sz="16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تعاریف پایه‌ای از کیفیت</a:t>
            </a:r>
            <a:endParaRPr lang="en-US" sz="16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176172" y="3623944"/>
            <a:ext cx="3738699" cy="96833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ea typeface="+mn-ea"/>
                <a:cs typeface="Yas" panose="02000503080000020003" pitchFamily="2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مشخصه‌های کیفیتی</a:t>
            </a:r>
          </a:p>
          <a:p>
            <a:pPr>
              <a:lnSpc>
                <a:spcPct val="100000"/>
              </a:lnSpc>
            </a:pPr>
            <a:r>
              <a:rPr lang="fa-IR" sz="16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خرد کردن کیفیت به مفاهیم کوچک‌تر و قابل سنجش</a:t>
            </a:r>
            <a:endParaRPr lang="en-US" sz="16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iamond 35"/>
          <p:cNvSpPr/>
          <p:nvPr/>
        </p:nvSpPr>
        <p:spPr>
          <a:xfrm>
            <a:off x="4044246" y="3736836"/>
            <a:ext cx="330200" cy="330200"/>
          </a:xfrm>
          <a:prstGeom prst="diamond">
            <a:avLst/>
          </a:prstGeom>
          <a:noFill/>
          <a:ln w="47625">
            <a:solidFill>
              <a:srgbClr val="7EB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2"/>
          <p:cNvSpPr txBox="1">
            <a:spLocks/>
          </p:cNvSpPr>
          <p:nvPr/>
        </p:nvSpPr>
        <p:spPr>
          <a:xfrm>
            <a:off x="176172" y="4583786"/>
            <a:ext cx="3738699" cy="96833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ea typeface="+mn-ea"/>
                <a:cs typeface="Yas" panose="02000503080000020003" pitchFamily="2" charset="-78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سنجش، ارزیابی و تحلیل</a:t>
            </a:r>
          </a:p>
          <a:p>
            <a:pPr>
              <a:lnSpc>
                <a:spcPct val="100000"/>
              </a:lnSpc>
            </a:pPr>
            <a:r>
              <a:rPr lang="fa-IR" sz="16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کشف نقاط ضعف و قوت</a:t>
            </a:r>
            <a:endParaRPr lang="en-US" sz="16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Diamond 37"/>
          <p:cNvSpPr/>
          <p:nvPr/>
        </p:nvSpPr>
        <p:spPr>
          <a:xfrm>
            <a:off x="4044246" y="4696678"/>
            <a:ext cx="330200" cy="330200"/>
          </a:xfrm>
          <a:prstGeom prst="diamond">
            <a:avLst/>
          </a:prstGeom>
          <a:noFill/>
          <a:ln w="47625">
            <a:solidFill>
              <a:srgbClr val="7EBA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8071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8" grpId="0" animBg="1"/>
      <p:bldP spid="30" grpId="0" animBg="1"/>
      <p:bldP spid="32" grpId="0" animBg="1"/>
      <p:bldP spid="34" grpId="0" build="p"/>
      <p:bldP spid="36" grpId="0" animBg="1"/>
      <p:bldP spid="3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908379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750627" y="754857"/>
            <a:ext cx="5612500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 برای ابزار هدف </a:t>
            </a:r>
            <a:r>
              <a:rPr lang="fa-IR" sz="18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6172" y="1607910"/>
            <a:ext cx="59007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به منظور راستی‌آزمایی جمع‌سپاری، از ساده‌ترین راه برای افزایش کیفیت داده‌های حاصل از جمع‌سپاری استفاده می‌شود:</a:t>
            </a:r>
          </a:p>
          <a:p>
            <a:pPr algn="r" rtl="1"/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مدل‌سازی کارگران: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آزمون‌گر سطح آستانه کیفیتی (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Threshold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 مورد نیازش را مشخص می‌کند.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پاسخ‌ها (و نه کاربران) با کیفیت کم‌تر از آستانه مشخص شده، در تجمیع داده‌ها استفاده نخواهند شد.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هزینه پیاده‌سازی بسیار کم است.</a:t>
            </a: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742950" lvl="1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کیفیت لازم به دست خواهد آمد.</a:t>
            </a:r>
          </a:p>
        </p:txBody>
      </p:sp>
    </p:spTree>
    <p:extLst>
      <p:ext uri="{BB962C8B-B14F-4D97-AF65-F5344CB8AC3E}">
        <p14:creationId xmlns:p14="http://schemas.microsoft.com/office/powerpoint/2010/main" val="384368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908379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مدل‌سازی نیازمندی‌ها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4" y="1706220"/>
            <a:ext cx="6528954" cy="351680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625168" y="5307471"/>
            <a:ext cx="3390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نمودار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Use Case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با استفاده از نیازمندی‌ها</a:t>
            </a:r>
          </a:p>
        </p:txBody>
      </p:sp>
    </p:spTree>
    <p:extLst>
      <p:ext uri="{BB962C8B-B14F-4D97-AF65-F5344CB8AC3E}">
        <p14:creationId xmlns:p14="http://schemas.microsoft.com/office/powerpoint/2010/main" val="324572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908379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مدل‌سازی نیازمندی‌ها </a:t>
            </a:r>
            <a:r>
              <a:rPr lang="fa-IR" sz="18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2" y="1437107"/>
            <a:ext cx="6123212" cy="427392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721891" y="5730938"/>
            <a:ext cx="3390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نمودار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Activity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تعریف یک تست</a:t>
            </a:r>
          </a:p>
        </p:txBody>
      </p:sp>
    </p:spTree>
    <p:extLst>
      <p:ext uri="{BB962C8B-B14F-4D97-AF65-F5344CB8AC3E}">
        <p14:creationId xmlns:p14="http://schemas.microsoft.com/office/powerpoint/2010/main" val="2407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908379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مدل‌سازی نیازمندی‌ها </a:t>
            </a:r>
            <a:r>
              <a:rPr lang="fa-IR" sz="18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1891" y="5891482"/>
            <a:ext cx="3390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نمودار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Activity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تجمیع داده‌ها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77" y="1400469"/>
            <a:ext cx="4515137" cy="451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1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نیازمندی‌ها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908379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مشخصات فنی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96791" y="1607913"/>
            <a:ext cx="57663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ابزارهای بررسی شده از گستره طویلی از انواع مختلف زبان‌ها و چارچوب‌های برنامه‌نویسی استفاده کرده‌اند.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نیازمندی به مطالعه دقیق تعاملات کاربر و همچنین انعطاف‌پذیری در ساختار داده‌ها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چارچوب برنامه‌نویسی: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Vue.JS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algn="r" rtl="1"/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محیط اجرایی: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Node.JS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algn="r" rtl="1"/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زبان برنامه‌نویسی: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JavaScript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پایگاه داده: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MongoDB</a:t>
            </a:r>
            <a:endParaRPr lang="fa-IR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002" y="4461470"/>
            <a:ext cx="698929" cy="6989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36" y="3638858"/>
            <a:ext cx="1428578" cy="8751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25" y="2825774"/>
            <a:ext cx="767296" cy="7672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53" y="5192258"/>
            <a:ext cx="3178916" cy="8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نحوه کار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539883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تصاویر رابط کاربری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57916" y="1633311"/>
            <a:ext cx="19685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تعریف یک آزمون جدید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0" y="2012224"/>
            <a:ext cx="6515172" cy="3658226"/>
          </a:xfrm>
          <a:prstGeom prst="rect">
            <a:avLst/>
          </a:prstGeom>
        </p:spPr>
      </p:pic>
      <p:sp>
        <p:nvSpPr>
          <p:cNvPr id="22" name="Isosceles Triangle 21"/>
          <p:cNvSpPr/>
          <p:nvPr/>
        </p:nvSpPr>
        <p:spPr>
          <a:xfrm rot="5400000">
            <a:off x="5928907" y="1726784"/>
            <a:ext cx="147909" cy="148179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2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نحوه کار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881083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تصاویر رابط کاربری </a:t>
            </a:r>
            <a:r>
              <a:rPr lang="fa-IR" sz="18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92575" y="1633311"/>
            <a:ext cx="3833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تعریف یک آزمون جدید (مشاهده انواع آزمون‌ها)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2" y="2012224"/>
            <a:ext cx="6515171" cy="3658226"/>
          </a:xfrm>
          <a:prstGeom prst="rect">
            <a:avLst/>
          </a:prstGeom>
        </p:spPr>
      </p:pic>
      <p:sp>
        <p:nvSpPr>
          <p:cNvPr id="22" name="Isosceles Triangle 21"/>
          <p:cNvSpPr/>
          <p:nvPr/>
        </p:nvSpPr>
        <p:spPr>
          <a:xfrm rot="5400000">
            <a:off x="5928907" y="1726784"/>
            <a:ext cx="147909" cy="148179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4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نحوه کار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881083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تصاویر رابط کاربری </a:t>
            </a:r>
            <a:r>
              <a:rPr lang="fa-IR" sz="18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68993" y="1633311"/>
            <a:ext cx="4857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فرم تعریف یکی از شش نوع آزمون (آزمون ۵ ثانیه)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2" y="2012226"/>
            <a:ext cx="6515171" cy="3658225"/>
          </a:xfrm>
          <a:prstGeom prst="rect">
            <a:avLst/>
          </a:prstGeom>
        </p:spPr>
      </p:pic>
      <p:sp>
        <p:nvSpPr>
          <p:cNvPr id="22" name="Isosceles Triangle 21"/>
          <p:cNvSpPr/>
          <p:nvPr/>
        </p:nvSpPr>
        <p:spPr>
          <a:xfrm rot="5400000">
            <a:off x="5928907" y="1726784"/>
            <a:ext cx="147909" cy="148179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3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نحوه کار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881083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تصاویر رابط کاربری </a:t>
            </a:r>
            <a:r>
              <a:rPr lang="fa-IR" sz="18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68993" y="1633311"/>
            <a:ext cx="4857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ذخیره‌سازی و انتشار آزمون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3" y="2012226"/>
            <a:ext cx="6515169" cy="3658225"/>
          </a:xfrm>
          <a:prstGeom prst="rect">
            <a:avLst/>
          </a:prstGeom>
        </p:spPr>
      </p:pic>
      <p:sp>
        <p:nvSpPr>
          <p:cNvPr id="22" name="Isosceles Triangle 21"/>
          <p:cNvSpPr/>
          <p:nvPr/>
        </p:nvSpPr>
        <p:spPr>
          <a:xfrm rot="5400000">
            <a:off x="5928907" y="1726784"/>
            <a:ext cx="147909" cy="148179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8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49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نحوه کار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881083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تصاویر رابط کاربری </a:t>
            </a:r>
            <a:r>
              <a:rPr lang="fa-IR" sz="18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6037" y="1633311"/>
            <a:ext cx="5130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استفاده از سکوی جمع‌سپاری داخلی و خارجی (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Figure-Eight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3" y="2012224"/>
            <a:ext cx="6515169" cy="3658224"/>
          </a:xfrm>
          <a:prstGeom prst="rect">
            <a:avLst/>
          </a:prstGeom>
        </p:spPr>
      </p:pic>
      <p:sp>
        <p:nvSpPr>
          <p:cNvPr id="22" name="Isosceles Triangle 21"/>
          <p:cNvSpPr/>
          <p:nvPr/>
        </p:nvSpPr>
        <p:spPr>
          <a:xfrm rot="5400000">
            <a:off x="5928907" y="1726784"/>
            <a:ext cx="147909" cy="148179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3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646" y="4100312"/>
            <a:ext cx="9157487" cy="2291132"/>
          </a:xfrm>
          <a:prstGeom prst="rect">
            <a:avLst/>
          </a:prstGeom>
          <a:solidFill>
            <a:srgbClr val="7EBA56">
              <a:alpha val="8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21893" y="4879439"/>
            <a:ext cx="2865580" cy="625621"/>
          </a:xfrm>
        </p:spPr>
        <p:txBody>
          <a:bodyPr/>
          <a:lstStyle/>
          <a:p>
            <a:pPr rtl="1">
              <a:lnSpc>
                <a:spcPct val="100000"/>
              </a:lnSpc>
            </a:pPr>
            <a:r>
              <a:rPr lang="fa-IR" sz="3200" b="1" spc="-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وجه مشترک تعاریف</a:t>
            </a:r>
            <a:endParaRPr lang="fa-IR" sz="3200" b="1" spc="-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025" y="631168"/>
            <a:ext cx="4884727" cy="1497564"/>
          </a:xfrm>
        </p:spPr>
        <p:txBody>
          <a:bodyPr anchor="t"/>
          <a:lstStyle/>
          <a:p>
            <a:pPr algn="ctr" rtl="1">
              <a:lnSpc>
                <a:spcPct val="100000"/>
              </a:lnSpc>
            </a:pPr>
            <a:r>
              <a:rPr lang="fa-IR" sz="8000" b="1" spc="-150" dirty="0">
                <a:solidFill>
                  <a:schemeClr val="bg1"/>
                </a:solidFill>
              </a:rPr>
              <a:t>استفاده‌پذیری</a:t>
            </a:r>
            <a:endParaRPr lang="en-US" sz="49600" b="1" spc="-15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3315872" y="4359570"/>
            <a:ext cx="2118104" cy="36491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000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۱- کاربری وجود دارد.</a:t>
            </a:r>
          </a:p>
        </p:txBody>
      </p:sp>
      <p:sp>
        <p:nvSpPr>
          <p:cNvPr id="35" name="Isosceles Triangle 34"/>
          <p:cNvSpPr/>
          <p:nvPr/>
        </p:nvSpPr>
        <p:spPr>
          <a:xfrm rot="8100000">
            <a:off x="8497923" y="5029766"/>
            <a:ext cx="243346" cy="243791"/>
          </a:xfrm>
          <a:prstGeom prst="triangle">
            <a:avLst>
              <a:gd name="adj" fmla="val 10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18900000">
            <a:off x="1330078" y="1149648"/>
            <a:ext cx="423223" cy="423997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41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 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42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6" name="Text Placeholder 2"/>
          <p:cNvSpPr txBox="1">
            <a:spLocks/>
          </p:cNvSpPr>
          <p:nvPr/>
        </p:nvSpPr>
        <p:spPr>
          <a:xfrm>
            <a:off x="2430806" y="4957947"/>
            <a:ext cx="3003170" cy="36491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000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۲- کاربر قصد انجام کاری را دارد.</a:t>
            </a:r>
          </a:p>
        </p:txBody>
      </p:sp>
      <p:sp>
        <p:nvSpPr>
          <p:cNvPr id="47" name="Text Placeholder 2"/>
          <p:cNvSpPr txBox="1">
            <a:spLocks/>
          </p:cNvSpPr>
          <p:nvPr/>
        </p:nvSpPr>
        <p:spPr>
          <a:xfrm>
            <a:off x="450376" y="5556324"/>
            <a:ext cx="4983600" cy="36491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2000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۳- کاربر برای انجام کار خود، با سامانه‌ای در تعامل است.</a:t>
            </a:r>
          </a:p>
        </p:txBody>
      </p:sp>
      <p:sp>
        <p:nvSpPr>
          <p:cNvPr id="48" name="Text Placeholder 2"/>
          <p:cNvSpPr txBox="1">
            <a:spLocks/>
          </p:cNvSpPr>
          <p:nvPr/>
        </p:nvSpPr>
        <p:spPr>
          <a:xfrm>
            <a:off x="2225555" y="6286146"/>
            <a:ext cx="4737162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06977" y="1855399"/>
            <a:ext cx="3884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«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میزان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سودی 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که استفاده از یک محصول در رسیدن به اهداف مورد نظر کاربران در رابطه 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 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کاربردی 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مشخص،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که 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همراه با 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اثیرگذاری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، بهره وری و رضایت باشد، 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ستفاده 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پذیری آن محصول نامیده می </a:t>
            </a:r>
            <a:r>
              <a:rPr lang="ar-BH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شود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.»</a:t>
            </a:r>
            <a:endParaRPr lang="en-US" dirty="0">
              <a:solidFill>
                <a:schemeClr val="bg1">
                  <a:lumMod val="8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06979" y="3335363"/>
            <a:ext cx="35670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rtl="1">
              <a:buFontTx/>
              <a:buChar char="-"/>
            </a:pPr>
            <a:r>
              <a:rPr lang="fa-IR" sz="2400" dirty="0" smtClean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سازمان </a:t>
            </a:r>
            <a:r>
              <a:rPr lang="fa-IR" sz="2400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بین‌المللی </a:t>
            </a:r>
            <a:r>
              <a:rPr lang="fa-IR" sz="2400" dirty="0" smtClean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استانداردها</a:t>
            </a:r>
          </a:p>
          <a:p>
            <a:pPr algn="ctr" rtl="1"/>
            <a:r>
              <a:rPr lang="fa-IR" dirty="0" smtClean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«یک تعریف رسمی»</a:t>
            </a:r>
            <a:endParaRPr lang="en-US" dirty="0">
              <a:solidFill>
                <a:schemeClr val="bg1">
                  <a:lumMod val="8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0376" y="2123554"/>
            <a:ext cx="3884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«اینکه مطمئن باشیم حتی یک کاربر با دانش فنی متوسط نیز بتواند به خوبی با محصول کار کند و نیازهای خود را برطرف سازد.»</a:t>
            </a:r>
            <a:endParaRPr lang="en-US" dirty="0">
              <a:solidFill>
                <a:schemeClr val="bg1">
                  <a:lumMod val="8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22479" y="3169247"/>
            <a:ext cx="3616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 rtl="1">
              <a:buFontTx/>
              <a:buChar char="-"/>
            </a:pPr>
            <a:r>
              <a:rPr lang="fa-IR" sz="2400" dirty="0" smtClean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استیو </a:t>
            </a:r>
            <a:r>
              <a:rPr lang="fa-IR" sz="2400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کورگ</a:t>
            </a:r>
            <a:r>
              <a:rPr lang="fa-IR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(متخصص تجربه کاربری</a:t>
            </a:r>
            <a:r>
              <a:rPr lang="fa-IR" dirty="0" smtClean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</a:t>
            </a:r>
          </a:p>
          <a:p>
            <a:pPr algn="ctr" rtl="1"/>
            <a:r>
              <a:rPr lang="fa-IR" sz="1600" dirty="0" smtClean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«یک تعریف عامیانه»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21893" y="4203510"/>
            <a:ext cx="3223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latin typeface="Yas" panose="02000503080000020003" pitchFamily="2" charset="-78"/>
                <a:cs typeface="Yas" panose="02000503080000020003" pitchFamily="2" charset="-78"/>
              </a:rPr>
              <a:t>و بسیاری تعاریف دیگر (موجود در پایان‌نامه)...</a:t>
            </a:r>
            <a:endParaRPr lang="en-US" dirty="0"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3565231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" grpId="0"/>
      <p:bldP spid="35" grpId="0" animBg="1"/>
      <p:bldP spid="46" grpId="0"/>
      <p:bldP spid="47" grpId="0"/>
      <p:bldP spid="8" grpId="0"/>
      <p:bldP spid="50" grpId="0"/>
      <p:bldP spid="51" grpId="0"/>
      <p:bldP spid="5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973012" y="2040830"/>
            <a:ext cx="2032216" cy="701004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آزمایش‌ها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881249" y="1766459"/>
            <a:ext cx="245319" cy="245767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26566" y="2580827"/>
            <a:ext cx="1735764" cy="9791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1409701" y="754857"/>
            <a:ext cx="4953426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تصاویر رابط کاربری </a:t>
            </a:r>
            <a:r>
              <a:rPr lang="fa-IR" sz="1800" b="1" dirty="0">
                <a:solidFill>
                  <a:srgbClr val="EEAA00"/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600" b="1" dirty="0">
              <a:solidFill>
                <a:srgbClr val="EEAA0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31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6037" y="1633311"/>
            <a:ext cx="5130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استفاده از سکوی جمع‌سپاری داخلی و خارجی (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Figure-Eight</a:t>
            </a:r>
            <a:r>
              <a:rPr lang="fa-IR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3" y="2012224"/>
            <a:ext cx="6515169" cy="3658224"/>
          </a:xfrm>
          <a:prstGeom prst="rect">
            <a:avLst/>
          </a:prstGeom>
        </p:spPr>
      </p:pic>
      <p:sp>
        <p:nvSpPr>
          <p:cNvPr id="22" name="Isosceles Triangle 21"/>
          <p:cNvSpPr/>
          <p:nvPr/>
        </p:nvSpPr>
        <p:spPr>
          <a:xfrm rot="5400000">
            <a:off x="5928907" y="1726784"/>
            <a:ext cx="147909" cy="148179"/>
          </a:xfrm>
          <a:prstGeom prst="triangle">
            <a:avLst>
              <a:gd name="adj" fmla="val 100000"/>
            </a:avLst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8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23891" y="733426"/>
            <a:ext cx="7920037" cy="2876550"/>
          </a:xfrm>
          <a:prstGeom prst="rect">
            <a:avLst/>
          </a:prstGeom>
          <a:noFill/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056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بخش پنجم</a:t>
            </a:r>
            <a:r>
              <a:rPr lang="fa-IR" sz="4800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/>
            </a:r>
            <a:br>
              <a:rPr lang="fa-IR" sz="4800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</a:br>
            <a:r>
              <a:rPr lang="fa-IR" sz="88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65100" dist="152400" dir="5400000" sx="99000" sy="99000" algn="t" rotWithShape="0">
                    <a:prstClr val="black">
                      <a:alpha val="39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en-US" sz="8800" b="1" spc="-150" dirty="0">
              <a:solidFill>
                <a:schemeClr val="bg1">
                  <a:lumMod val="95000"/>
                </a:schemeClr>
              </a:solidFill>
              <a:effectLst>
                <a:outerShdw blurRad="165100" dist="152400" dir="5400000" sx="99000" sy="99000" algn="t" rotWithShape="0">
                  <a:prstClr val="black">
                    <a:alpha val="39000"/>
                  </a:prstClr>
                </a:outerShdw>
              </a:effectLst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51</a:t>
            </a:fld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2118974" y="4231639"/>
            <a:ext cx="4748438" cy="43748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1800" b="1" dirty="0">
                <a:solidFill>
                  <a:srgbClr val="9F70D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جمع‌بندی				پیشنهادات</a:t>
            </a:r>
            <a:endParaRPr lang="en-US" sz="1800" b="1" dirty="0">
              <a:solidFill>
                <a:srgbClr val="9F70D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9" name="Cross 8"/>
          <p:cNvSpPr/>
          <p:nvPr/>
        </p:nvSpPr>
        <p:spPr>
          <a:xfrm>
            <a:off x="6105171" y="1081770"/>
            <a:ext cx="650080" cy="650080"/>
          </a:xfrm>
          <a:prstGeom prst="plus">
            <a:avLst>
              <a:gd name="adj" fmla="val 39751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5104264" y="4669125"/>
            <a:ext cx="1763149" cy="1349538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تجمیع داده‌ها و اطلاعات پیشین و نتیجه‌گیری در مورد نحوه کار ابزار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17" name="Cross 16"/>
          <p:cNvSpPr/>
          <p:nvPr/>
        </p:nvSpPr>
        <p:spPr>
          <a:xfrm>
            <a:off x="6755255" y="1573834"/>
            <a:ext cx="372667" cy="372667"/>
          </a:xfrm>
          <a:prstGeom prst="plus">
            <a:avLst>
              <a:gd name="adj" fmla="val 39751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1473958" y="4669126"/>
            <a:ext cx="1739616" cy="1172117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600" dirty="0">
                <a:solidFill>
                  <a:schemeClr val="bg1">
                    <a:lumMod val="6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پیشنهاداتی برای استفاده در آینده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1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198260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118110" y="1805123"/>
            <a:ext cx="1892369" cy="49835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جمع‌بندی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176170" y="1327596"/>
            <a:ext cx="5893494" cy="46015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بررسی ۱۹ مدل کیفیتی (عام‌منظوره و خاص‌منظوره)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بررسی خصیصه‌های مختلف استفاده‌پذیری مطرح در مدل‌های کیفیتی مختلف</a:t>
            </a:r>
            <a:endParaRPr lang="fa-IR" sz="2000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شناخت ۱۰ سناریوی مهم مطالعه استفاده‌پذیری</a:t>
            </a:r>
          </a:p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استخراج الگو‌های مطرح برای انجام سناریوها</a:t>
            </a:r>
          </a:p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مطالعه و بررسی تطبیقی ۸۳ ابزار مطرح در حوزه مطالعه استفاده‌پذیری</a:t>
            </a:r>
          </a:p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طراحی تست‌ها و نیازمندی‌ها بر اساس الگوهای به دست آمده</a:t>
            </a:r>
          </a:p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 ابزار و اتصال آن به سکوی جمع‌سپاری</a:t>
            </a:r>
          </a:p>
        </p:txBody>
      </p:sp>
      <p:sp>
        <p:nvSpPr>
          <p:cNvPr id="26" name="Isosceles Triangle 25"/>
          <p:cNvSpPr/>
          <p:nvPr/>
        </p:nvSpPr>
        <p:spPr>
          <a:xfrm>
            <a:off x="7096853" y="1706225"/>
            <a:ext cx="340938" cy="341561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3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9F70DE"/>
                </a:solidFill>
                <a:latin typeface="Yas" panose="02000503080000020003" pitchFamily="2" charset="-78"/>
                <a:cs typeface="Yas" panose="02000503080000020003" pitchFamily="2" charset="-78"/>
              </a:rPr>
              <a:t>خلاصه کارها</a:t>
            </a:r>
            <a:endParaRPr lang="en-US" sz="3600" b="1" dirty="0">
              <a:solidFill>
                <a:srgbClr val="9F70DE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6" name="Isosceles Triangle 35"/>
          <p:cNvSpPr/>
          <p:nvPr/>
        </p:nvSpPr>
        <p:spPr>
          <a:xfrm rot="5400000">
            <a:off x="6193669" y="1576311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5400000">
            <a:off x="6190477" y="2086508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rot="5400000">
            <a:off x="6172207" y="3149793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rot="5400000">
            <a:off x="6190477" y="3723718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rot="5400000">
            <a:off x="6178210" y="4324494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7437793" y="2381943"/>
            <a:ext cx="1494383" cy="8428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b="1" dirty="0">
              <a:solidFill>
                <a:schemeClr val="bg1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3" name="Isosceles Triangle 32"/>
          <p:cNvSpPr/>
          <p:nvPr/>
        </p:nvSpPr>
        <p:spPr>
          <a:xfrm rot="5400000">
            <a:off x="6172207" y="4898419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 rot="5400000">
            <a:off x="6166665" y="5497962"/>
            <a:ext cx="142224" cy="138785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118110" y="1805123"/>
            <a:ext cx="1892369" cy="49835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جمع‌بندی </a:t>
            </a:r>
            <a:r>
              <a:rPr lang="fa-I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613224" y="2047784"/>
            <a:ext cx="5607794" cy="2892516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در بین ۸۳ ابزار موجود، تنها ابزاری است که: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امکان استفاده از سکوی جمع‌سپاری خارجی و رابط جمع‌سپاری داخلی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امکان تعیین کردن سطح کیفیتی دادگان حاصل از جمع‌سپاری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امکان انجام هر ۱۰ سناریوی مطرح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fa-IR" sz="2000" dirty="0">
              <a:solidFill>
                <a:schemeClr val="bg1">
                  <a:lumMod val="9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7096853" y="1706225"/>
            <a:ext cx="340938" cy="341561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3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9F70DE"/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en-US" sz="3600" b="1" dirty="0">
              <a:solidFill>
                <a:srgbClr val="9F70DE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7437793" y="2654903"/>
            <a:ext cx="1494383" cy="8428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b="1" dirty="0">
              <a:solidFill>
                <a:schemeClr val="bg1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0651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7118110" y="1805123"/>
            <a:ext cx="1892369" cy="498355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جمع‌بندی </a:t>
            </a:r>
            <a:r>
              <a:rPr lang="fa-I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613224" y="2047785"/>
            <a:ext cx="5607794" cy="3627683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استفاده از روش‌های پیشرفته‌تر به منظور راستی‌آزمایی دادگان حاصل از مطالعه جمع‌سپاری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طراحی و توسعه بیشتر رابط کاربری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فراهم آوری مجموعه داده محک (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Benchmark</a:t>
            </a: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 برای مقایسه تطبیقی ابزارهای موجود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9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طرح کسب‌وکاری برای سازمان‌های بزرگ به منظور استفاده از قدرت کاربران</a:t>
            </a:r>
          </a:p>
        </p:txBody>
      </p:sp>
      <p:sp>
        <p:nvSpPr>
          <p:cNvPr id="26" name="Isosceles Triangle 25"/>
          <p:cNvSpPr/>
          <p:nvPr/>
        </p:nvSpPr>
        <p:spPr>
          <a:xfrm>
            <a:off x="7096853" y="1706225"/>
            <a:ext cx="340938" cy="341561"/>
          </a:xfrm>
          <a:prstGeom prst="triangle">
            <a:avLst>
              <a:gd name="adj" fmla="val 100000"/>
            </a:avLst>
          </a:prstGeom>
          <a:solidFill>
            <a:srgbClr val="9F7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563853" y="754857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9F70DE"/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پیشنهادات</a:t>
            </a:r>
            <a:endParaRPr lang="en-US" sz="3600" b="1" dirty="0">
              <a:solidFill>
                <a:srgbClr val="9F70DE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9F70DE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7437793" y="2654903"/>
            <a:ext cx="1494383" cy="8428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b="1" dirty="0">
              <a:solidFill>
                <a:schemeClr val="bg1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5280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5" y="671193"/>
            <a:ext cx="5214937" cy="900159"/>
          </a:xfrm>
        </p:spPr>
        <p:txBody>
          <a:bodyPr anchor="t"/>
          <a:lstStyle/>
          <a:p>
            <a:pPr algn="r" rtl="1">
              <a:lnSpc>
                <a:spcPct val="15000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</a:rPr>
              <a:t>منابع و مراجع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1571350"/>
            <a:ext cx="7886700" cy="4322996"/>
          </a:xfrm>
        </p:spPr>
        <p:txBody>
          <a:bodyPr/>
          <a:lstStyle/>
          <a:p>
            <a:r>
              <a:rPr lang="ar-BH" sz="1400" dirty="0"/>
              <a:t>[1]</a:t>
            </a:r>
            <a:r>
              <a:rPr lang="fa-IR" sz="1400" dirty="0"/>
              <a:t> </a:t>
            </a:r>
            <a:r>
              <a:rPr lang="ar-BH" sz="1400" dirty="0"/>
              <a:t>ا. عبداله‌زاده بارفروش, </a:t>
            </a:r>
            <a:r>
              <a:rPr lang="ar-BH" sz="1400" i="1" dirty="0"/>
              <a:t>کلیات متدولوژی تامین کیفیت</a:t>
            </a:r>
            <a:r>
              <a:rPr lang="ar-BH" sz="1400" dirty="0"/>
              <a:t>, اول. تهران: نشر آدینه, 1389.</a:t>
            </a:r>
          </a:p>
          <a:p>
            <a:pPr algn="l" rtl="0"/>
            <a:r>
              <a:rPr lang="ar-BH" sz="1400" dirty="0"/>
              <a:t>[2]</a:t>
            </a:r>
            <a:r>
              <a:rPr lang="en-US" sz="1400" dirty="0"/>
              <a:t> B. W. Boehm, J. R. Brown, and M. </a:t>
            </a:r>
            <a:r>
              <a:rPr lang="en-US" sz="1400" dirty="0" err="1"/>
              <a:t>Lipow</a:t>
            </a:r>
            <a:r>
              <a:rPr lang="en-US" sz="1400" dirty="0"/>
              <a:t>, “Quantitative evaluation of software quality,” in </a:t>
            </a:r>
            <a:r>
              <a:rPr lang="en-US" sz="1400" i="1" dirty="0"/>
              <a:t>Proceedings of the 2nd international conference on Software engineering</a:t>
            </a:r>
            <a:r>
              <a:rPr lang="en-US" sz="1400" dirty="0"/>
              <a:t>, 1976, pp. 592–605.</a:t>
            </a:r>
          </a:p>
          <a:p>
            <a:pPr algn="l" rtl="0"/>
            <a:r>
              <a:rPr lang="en-US" sz="1400" dirty="0"/>
              <a:t>[3] J. A. McCall, P. K. Richards, and G. F. Walters, </a:t>
            </a:r>
            <a:r>
              <a:rPr lang="en-US" sz="1400" i="1" dirty="0"/>
              <a:t>Factors in software quality</a:t>
            </a:r>
            <a:r>
              <a:rPr lang="en-US" sz="1400" dirty="0"/>
              <a:t>, vol. 1,2,3, 3 vols. General Electric, 1977.</a:t>
            </a:r>
          </a:p>
          <a:p>
            <a:pPr algn="l" rtl="0"/>
            <a:r>
              <a:rPr lang="en-US" sz="1400" dirty="0"/>
              <a:t>[4] N. KANO, “Attractive quality and must-be quality,” </a:t>
            </a:r>
            <a:r>
              <a:rPr lang="en-US" sz="1400" i="1" dirty="0" err="1"/>
              <a:t>Hinshitsu</a:t>
            </a:r>
            <a:r>
              <a:rPr lang="en-US" sz="1400" i="1" dirty="0"/>
              <a:t> (Quality, the Journal of Japanese Society for Quality Control)</a:t>
            </a:r>
            <a:r>
              <a:rPr lang="en-US" sz="1400" dirty="0"/>
              <a:t>, vol. 14, pp. 39–48, 1984 [Online]. Available: </a:t>
            </a:r>
            <a:r>
              <a:rPr lang="en-US" sz="1400" dirty="0">
                <a:hlinkClick r:id="rId2"/>
              </a:rPr>
              <a:t>https://ci.nii.ac.jp/naid/10025070768/en/</a:t>
            </a:r>
            <a:endParaRPr lang="en-US" sz="1400" dirty="0"/>
          </a:p>
          <a:p>
            <a:pPr algn="l" rtl="0"/>
            <a:r>
              <a:rPr lang="en-US" sz="1400" dirty="0"/>
              <a:t>[5] T. T. Hewett, “The Role of Iterative Evaluation in Designing Systems for Usability,” in </a:t>
            </a:r>
            <a:r>
              <a:rPr lang="en-US" sz="1400" i="1" dirty="0"/>
              <a:t>Proceedings of the Second Conference of the British Computer Society, Human Computer Interaction Specialist Group on People and Computers: Designing for Usability</a:t>
            </a:r>
            <a:r>
              <a:rPr lang="en-US" sz="1400" dirty="0"/>
              <a:t>, New York, NY, USA, 1986, pp. 196–214 [Online]. Available: </a:t>
            </a:r>
            <a:r>
              <a:rPr lang="en-US" sz="1400" dirty="0">
                <a:hlinkClick r:id="rId3"/>
              </a:rPr>
              <a:t>http://dl.acm.org/citation.cfm?id=17324.24085</a:t>
            </a:r>
            <a:endParaRPr lang="en-US" sz="1400" dirty="0"/>
          </a:p>
          <a:p>
            <a:pPr algn="l" rtl="0"/>
            <a:r>
              <a:rPr lang="en-US" sz="1400" dirty="0"/>
              <a:t>[6] J. </a:t>
            </a:r>
            <a:r>
              <a:rPr lang="en-US" sz="1400" dirty="0" err="1"/>
              <a:t>Radatz</a:t>
            </a:r>
            <a:r>
              <a:rPr lang="en-US" sz="1400" dirty="0"/>
              <a:t>, A. </a:t>
            </a:r>
            <a:r>
              <a:rPr lang="en-US" sz="1400" dirty="0" err="1"/>
              <a:t>Geraci</a:t>
            </a:r>
            <a:r>
              <a:rPr lang="en-US" sz="1400" dirty="0"/>
              <a:t>, and F. </a:t>
            </a:r>
            <a:r>
              <a:rPr lang="en-US" sz="1400" dirty="0" err="1"/>
              <a:t>Katki</a:t>
            </a:r>
            <a:r>
              <a:rPr lang="en-US" sz="1400" dirty="0"/>
              <a:t>, “IEEE standard glossary of software engineering terminology,” </a:t>
            </a:r>
            <a:r>
              <a:rPr lang="en-US" sz="1400" i="1" dirty="0"/>
              <a:t>IEEE </a:t>
            </a:r>
            <a:r>
              <a:rPr lang="en-US" sz="1400" i="1" dirty="0" err="1"/>
              <a:t>Std</a:t>
            </a:r>
            <a:r>
              <a:rPr lang="en-US" sz="1400" dirty="0"/>
              <a:t>, vol. 610121990, no. 121990, p. 3, 1990.</a:t>
            </a:r>
          </a:p>
          <a:p>
            <a:pPr algn="l" rtl="0"/>
            <a:r>
              <a:rPr lang="en-US" sz="1400" dirty="0"/>
              <a:t>[7] N. Bevan, J. </a:t>
            </a:r>
            <a:r>
              <a:rPr lang="en-US" sz="1400" dirty="0" err="1"/>
              <a:t>Kirakowski</a:t>
            </a:r>
            <a:r>
              <a:rPr lang="en-US" sz="1400" dirty="0"/>
              <a:t>, and J. </a:t>
            </a:r>
            <a:r>
              <a:rPr lang="en-US" sz="1400" dirty="0" err="1"/>
              <a:t>Maissel</a:t>
            </a:r>
            <a:r>
              <a:rPr lang="en-US" sz="1400" dirty="0"/>
              <a:t>, “What is Usability?,” in </a:t>
            </a:r>
            <a:r>
              <a:rPr lang="en-US" sz="1400" i="1" dirty="0"/>
              <a:t>Proceedings of the 4th international Conference on HCI</a:t>
            </a:r>
            <a:r>
              <a:rPr lang="en-US" sz="1400" dirty="0"/>
              <a:t>, 1991.</a:t>
            </a:r>
          </a:p>
          <a:p>
            <a:pPr algn="l" rtl="0"/>
            <a:r>
              <a:rPr lang="en-US" sz="1400" dirty="0"/>
              <a:t>[8] I. S. Organization, </a:t>
            </a:r>
            <a:r>
              <a:rPr lang="en-US" sz="1400" i="1" dirty="0"/>
              <a:t>ISO/IEC 9126: Information Technology - Software Product Evaluation - Quality Characteristics and Guidelines for Their Use</a:t>
            </a:r>
            <a:r>
              <a:rPr lang="en-US" sz="1400" dirty="0"/>
              <a:t>. 1991 [Online]. Available: </a:t>
            </a:r>
            <a:r>
              <a:rPr lang="en-US" sz="1400" dirty="0">
                <a:hlinkClick r:id="rId4"/>
              </a:rPr>
              <a:t>https://books.google.com/books?id=_NvIZwEACAAJ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55</a:t>
            </a:fld>
            <a:endParaRPr lang="en-US" dirty="0"/>
          </a:p>
        </p:txBody>
      </p:sp>
      <p:sp>
        <p:nvSpPr>
          <p:cNvPr id="12" name="Cross 11"/>
          <p:cNvSpPr/>
          <p:nvPr/>
        </p:nvSpPr>
        <p:spPr>
          <a:xfrm>
            <a:off x="4448284" y="890599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4634618" y="60661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966683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5" y="671193"/>
            <a:ext cx="5214937" cy="900159"/>
          </a:xfrm>
        </p:spPr>
        <p:txBody>
          <a:bodyPr anchor="t"/>
          <a:lstStyle/>
          <a:p>
            <a:pPr algn="r" rtl="1">
              <a:lnSpc>
                <a:spcPct val="15000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</a:rPr>
              <a:t>منابع و </a:t>
            </a: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</a:rPr>
              <a:t>مراجع </a:t>
            </a:r>
            <a:r>
              <a:rPr lang="fa-IR" sz="2400" b="1" spc="-150" dirty="0">
                <a:solidFill>
                  <a:schemeClr val="bg1">
                    <a:lumMod val="95000"/>
                  </a:schemeClr>
                </a:solidFill>
              </a:rPr>
              <a:t>(ادامه)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1571350"/>
            <a:ext cx="7886700" cy="4322996"/>
          </a:xfrm>
        </p:spPr>
        <p:txBody>
          <a:bodyPr/>
          <a:lstStyle/>
          <a:p>
            <a:pPr algn="l" rtl="0"/>
            <a:r>
              <a:rPr lang="en-US" sz="1400" dirty="0"/>
              <a:t>[9] B. </a:t>
            </a:r>
            <a:r>
              <a:rPr lang="en-US" sz="1400" dirty="0" err="1"/>
              <a:t>Shackel</a:t>
            </a:r>
            <a:r>
              <a:rPr lang="en-US" sz="1400" dirty="0"/>
              <a:t>, “Usability-context, framework, definition, design and evaluation,” </a:t>
            </a:r>
            <a:r>
              <a:rPr lang="en-US" sz="1400" i="1" dirty="0"/>
              <a:t>Human factors for informatics usability</a:t>
            </a:r>
            <a:r>
              <a:rPr lang="en-US" sz="1400" dirty="0"/>
              <a:t>, pp. 21–37, 1991.</a:t>
            </a:r>
          </a:p>
          <a:p>
            <a:pPr algn="l" rtl="0"/>
            <a:r>
              <a:rPr lang="en-US" sz="1400" dirty="0"/>
              <a:t>[10] R. B. Grady, </a:t>
            </a:r>
            <a:r>
              <a:rPr lang="en-US" sz="1400" i="1" dirty="0"/>
              <a:t>Practical Software Metrics for Project Management and Process Improvement</a:t>
            </a:r>
            <a:r>
              <a:rPr lang="en-US" sz="1400" dirty="0"/>
              <a:t>. Upper Saddle River, NJ, USA: Prentice-Hall, Inc., 1992.</a:t>
            </a:r>
          </a:p>
          <a:p>
            <a:pPr algn="l" rtl="0"/>
            <a:r>
              <a:rPr lang="en-US" sz="1400" dirty="0"/>
              <a:t>[11] J. Nielsen, </a:t>
            </a:r>
            <a:r>
              <a:rPr lang="en-US" sz="1400" i="1" dirty="0"/>
              <a:t>Usability engineering</a:t>
            </a:r>
            <a:r>
              <a:rPr lang="en-US" sz="1400" dirty="0"/>
              <a:t>. Elsevier, 1994.</a:t>
            </a:r>
          </a:p>
          <a:p>
            <a:pPr algn="l" rtl="0"/>
            <a:r>
              <a:rPr lang="en-US" sz="1400" dirty="0"/>
              <a:t>[12] R. G. </a:t>
            </a:r>
            <a:r>
              <a:rPr lang="en-US" sz="1400" dirty="0" err="1"/>
              <a:t>Dromey</a:t>
            </a:r>
            <a:r>
              <a:rPr lang="en-US" sz="1400" dirty="0"/>
              <a:t>, “A model for software product quality,” </a:t>
            </a:r>
            <a:r>
              <a:rPr lang="en-US" sz="1400" i="1" dirty="0"/>
              <a:t>IEEE Transactions on software engineering</a:t>
            </a:r>
            <a:r>
              <a:rPr lang="en-US" sz="1400" dirty="0"/>
              <a:t>, vol. 21, no. 2, pp. 146–162, 1995.</a:t>
            </a:r>
          </a:p>
          <a:p>
            <a:pPr algn="l" rtl="0"/>
            <a:r>
              <a:rPr lang="en-US" sz="1400" dirty="0"/>
              <a:t>[13] M. R. </a:t>
            </a:r>
            <a:r>
              <a:rPr lang="en-US" sz="1400" dirty="0" err="1"/>
              <a:t>Lyu</a:t>
            </a:r>
            <a:r>
              <a:rPr lang="en-US" sz="1400" dirty="0"/>
              <a:t> and others, </a:t>
            </a:r>
            <a:r>
              <a:rPr lang="en-US" sz="1400" i="1" dirty="0"/>
              <a:t>Handbook of software reliability engineering</a:t>
            </a:r>
            <a:r>
              <a:rPr lang="en-US" sz="1400" dirty="0"/>
              <a:t>, vol. 222. IEEE computer society press CA, 1996.</a:t>
            </a:r>
          </a:p>
          <a:p>
            <a:pPr algn="l" rtl="0"/>
            <a:r>
              <a:rPr lang="en-US" sz="1400" dirty="0"/>
              <a:t>[14] E. </a:t>
            </a:r>
            <a:r>
              <a:rPr lang="en-US" sz="1400" dirty="0" err="1"/>
              <a:t>Sauerwein</a:t>
            </a:r>
            <a:r>
              <a:rPr lang="en-US" sz="1400" dirty="0"/>
              <a:t>, F. </a:t>
            </a:r>
            <a:r>
              <a:rPr lang="en-US" sz="1400" dirty="0" err="1"/>
              <a:t>Bailom</a:t>
            </a:r>
            <a:r>
              <a:rPr lang="en-US" sz="1400" dirty="0"/>
              <a:t>, K. </a:t>
            </a:r>
            <a:r>
              <a:rPr lang="en-US" sz="1400" dirty="0" err="1"/>
              <a:t>Matzler</a:t>
            </a:r>
            <a:r>
              <a:rPr lang="en-US" sz="1400" dirty="0"/>
              <a:t>, and H. H. </a:t>
            </a:r>
            <a:r>
              <a:rPr lang="en-US" sz="1400" dirty="0" err="1"/>
              <a:t>Hinterhuber</a:t>
            </a:r>
            <a:r>
              <a:rPr lang="en-US" sz="1400" dirty="0"/>
              <a:t>, “The Kano model: How to delight your customers,” in </a:t>
            </a:r>
            <a:r>
              <a:rPr lang="en-US" sz="1400" i="1" dirty="0"/>
              <a:t>International Working Seminar on Production Economics</a:t>
            </a:r>
            <a:r>
              <a:rPr lang="en-US" sz="1400" dirty="0"/>
              <a:t>, 1996, vol. 1, pp. 313–327.</a:t>
            </a:r>
          </a:p>
          <a:p>
            <a:pPr algn="l" rtl="0"/>
            <a:r>
              <a:rPr lang="en-US" sz="1400" dirty="0"/>
              <a:t>[15] S. Krug, </a:t>
            </a:r>
            <a:r>
              <a:rPr lang="en-US" sz="1400" i="1" dirty="0"/>
              <a:t>Don’t make me think!: a common sense approach to Web usability</a:t>
            </a:r>
            <a:r>
              <a:rPr lang="en-US" sz="1400" dirty="0"/>
              <a:t>, 1st ed. Pearson Education India, 2000.</a:t>
            </a:r>
          </a:p>
          <a:p>
            <a:pPr algn="l" rtl="0"/>
            <a:r>
              <a:rPr lang="en-US" sz="1400" dirty="0"/>
              <a:t>[16] M. F. </a:t>
            </a:r>
            <a:r>
              <a:rPr lang="en-US" sz="1400" dirty="0" err="1"/>
              <a:t>Bertoa</a:t>
            </a:r>
            <a:r>
              <a:rPr lang="en-US" sz="1400" dirty="0"/>
              <a:t> and A. </a:t>
            </a:r>
            <a:r>
              <a:rPr lang="en-US" sz="1400" dirty="0" err="1"/>
              <a:t>Vallecillo</a:t>
            </a:r>
            <a:r>
              <a:rPr lang="en-US" sz="1400" dirty="0"/>
              <a:t>, “Quality attributes for COTS components,” 2002.</a:t>
            </a:r>
          </a:p>
          <a:p>
            <a:pPr algn="l" rtl="0"/>
            <a:r>
              <a:rPr lang="en-US" sz="1400" dirty="0"/>
              <a:t>[17] R. Agarwal and V. </a:t>
            </a:r>
            <a:r>
              <a:rPr lang="en-US" sz="1400" dirty="0" err="1"/>
              <a:t>Venkatesh</a:t>
            </a:r>
            <a:r>
              <a:rPr lang="en-US" sz="1400" dirty="0"/>
              <a:t>, “Assessing a Firm’s Web Presence: A Heuristic Evaluation Procedure for the Measurement of Usability,” </a:t>
            </a:r>
            <a:r>
              <a:rPr lang="en-US" sz="1400" i="1" dirty="0"/>
              <a:t>Information Systems Research</a:t>
            </a:r>
            <a:r>
              <a:rPr lang="en-US" sz="1400" dirty="0"/>
              <a:t>, vol. 13, no. 2, pp. 168–186, Jun. 2002 [Online]. Available: </a:t>
            </a:r>
            <a:r>
              <a:rPr lang="en-US" sz="1400" dirty="0">
                <a:hlinkClick r:id="rId2"/>
              </a:rPr>
              <a:t>http://pubsonline.informs.org/doi/abs/10.1287/isre.13.2.168.84</a:t>
            </a:r>
            <a:r>
              <a:rPr lang="en-US" sz="1400" dirty="0"/>
              <a:t>. [Accessed: 08-Jul-2018]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56</a:t>
            </a:fld>
            <a:endParaRPr lang="en-US" dirty="0"/>
          </a:p>
        </p:txBody>
      </p:sp>
      <p:sp>
        <p:nvSpPr>
          <p:cNvPr id="12" name="Cross 11"/>
          <p:cNvSpPr/>
          <p:nvPr/>
        </p:nvSpPr>
        <p:spPr>
          <a:xfrm>
            <a:off x="4612057" y="83374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4798391" y="549753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927232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5" y="671193"/>
            <a:ext cx="5214937" cy="900159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</a:rPr>
              <a:t>منابع و مراجع </a:t>
            </a:r>
            <a:r>
              <a:rPr lang="fa-IR" sz="2400" b="1" spc="-150" dirty="0">
                <a:solidFill>
                  <a:schemeClr val="bg1">
                    <a:lumMod val="95000"/>
                  </a:schemeClr>
                </a:solidFill>
              </a:rPr>
              <a:t>(ادامه)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1571350"/>
            <a:ext cx="7886700" cy="4322996"/>
          </a:xfrm>
        </p:spPr>
        <p:txBody>
          <a:bodyPr/>
          <a:lstStyle/>
          <a:p>
            <a:pPr algn="l" rtl="0"/>
            <a:r>
              <a:rPr lang="en-US" sz="1400" dirty="0"/>
              <a:t>[18] M. Walker, L. </a:t>
            </a:r>
            <a:r>
              <a:rPr lang="en-US" sz="1400" dirty="0" err="1"/>
              <a:t>Takayama</a:t>
            </a:r>
            <a:r>
              <a:rPr lang="en-US" sz="1400" dirty="0"/>
              <a:t>, and J. A. </a:t>
            </a:r>
            <a:r>
              <a:rPr lang="en-US" sz="1400" dirty="0" err="1"/>
              <a:t>Landay</a:t>
            </a:r>
            <a:r>
              <a:rPr lang="en-US" sz="1400" dirty="0"/>
              <a:t>, “High-Fidelity or Low-Fidelity, Paper or Computer? Choosing Attributes when Testing Web Prototypes,” </a:t>
            </a:r>
            <a:r>
              <a:rPr lang="en-US" sz="1400" i="1" dirty="0"/>
              <a:t>Proceedings of the Human Factors and Ergonomics Society Annual Meeting</a:t>
            </a:r>
            <a:r>
              <a:rPr lang="en-US" sz="1400" dirty="0"/>
              <a:t>, vol. 46, no. 5, pp. 661–665, Sep. 2002 [Online]. Available: </a:t>
            </a:r>
            <a:r>
              <a:rPr lang="en-US" sz="1400" dirty="0">
                <a:hlinkClick r:id="rId2"/>
              </a:rPr>
              <a:t>http://journals.sagepub.com/doi/10.1177/154193120204600513</a:t>
            </a:r>
            <a:r>
              <a:rPr lang="en-US" sz="1400" dirty="0"/>
              <a:t>. [Accessed: 11-Aug-2018]</a:t>
            </a:r>
          </a:p>
          <a:p>
            <a:pPr algn="l" rtl="0"/>
            <a:r>
              <a:rPr lang="en-US" sz="1400" dirty="0"/>
              <a:t>[19] A. </a:t>
            </a:r>
            <a:r>
              <a:rPr lang="en-US" sz="1400" dirty="0" err="1"/>
              <a:t>Abran</a:t>
            </a:r>
            <a:r>
              <a:rPr lang="en-US" sz="1400" dirty="0"/>
              <a:t>, A. </a:t>
            </a:r>
            <a:r>
              <a:rPr lang="en-US" sz="1400" dirty="0" err="1"/>
              <a:t>Khelifi</a:t>
            </a:r>
            <a:r>
              <a:rPr lang="en-US" sz="1400" dirty="0"/>
              <a:t>, W. </a:t>
            </a:r>
            <a:r>
              <a:rPr lang="en-US" sz="1400" dirty="0" err="1"/>
              <a:t>Suryn</a:t>
            </a:r>
            <a:r>
              <a:rPr lang="en-US" sz="1400" dirty="0"/>
              <a:t>, and A. </a:t>
            </a:r>
            <a:r>
              <a:rPr lang="en-US" sz="1400" dirty="0" err="1"/>
              <a:t>Seffah</a:t>
            </a:r>
            <a:r>
              <a:rPr lang="en-US" sz="1400" dirty="0"/>
              <a:t>, “Usability meanings and interpretations in ISO standards,” </a:t>
            </a:r>
            <a:r>
              <a:rPr lang="en-US" sz="1400" i="1" dirty="0"/>
              <a:t>Software quality journal</a:t>
            </a:r>
            <a:r>
              <a:rPr lang="en-US" sz="1400" dirty="0"/>
              <a:t>, vol. 11, no. 4, pp. 325–338, 2003.</a:t>
            </a:r>
          </a:p>
          <a:p>
            <a:pPr algn="l" rtl="0"/>
            <a:r>
              <a:rPr lang="en-US" sz="1400" dirty="0"/>
              <a:t>[20] L. Bass and B. E. John, “Linking usability to software architecture patterns through general scenarios,” </a:t>
            </a:r>
            <a:r>
              <a:rPr lang="en-US" sz="1400" i="1" dirty="0"/>
              <a:t>Journal of Systems and Software</a:t>
            </a:r>
            <a:r>
              <a:rPr lang="en-US" sz="1400" dirty="0"/>
              <a:t>, vol. 66, no. 3, pp. 187–197, 2003.</a:t>
            </a:r>
          </a:p>
          <a:p>
            <a:pPr algn="l" rtl="0"/>
            <a:r>
              <a:rPr lang="en-US" sz="1400" dirty="0"/>
              <a:t>[21] E. </a:t>
            </a:r>
            <a:r>
              <a:rPr lang="en-US" sz="1400" dirty="0" err="1"/>
              <a:t>Georgiadou</a:t>
            </a:r>
            <a:r>
              <a:rPr lang="en-US" sz="1400" dirty="0"/>
              <a:t>, “GEQUAMO—a generic, multilayered, </a:t>
            </a:r>
            <a:r>
              <a:rPr lang="en-US" sz="1400" dirty="0" err="1"/>
              <a:t>customisable</a:t>
            </a:r>
            <a:r>
              <a:rPr lang="en-US" sz="1400" dirty="0"/>
              <a:t>, software quality model,” </a:t>
            </a:r>
            <a:r>
              <a:rPr lang="en-US" sz="1400" i="1" dirty="0"/>
              <a:t>Software Quality Journal</a:t>
            </a:r>
            <a:r>
              <a:rPr lang="en-US" sz="1400" dirty="0"/>
              <a:t>, vol. 11, no. 4, pp. 313–323, 2003.</a:t>
            </a:r>
          </a:p>
          <a:p>
            <a:pPr algn="l" rtl="0"/>
            <a:r>
              <a:rPr lang="en-US" sz="1400" dirty="0"/>
              <a:t>[22] P. </a:t>
            </a:r>
            <a:r>
              <a:rPr lang="en-US" sz="1400" dirty="0" err="1"/>
              <a:t>Abrahamsson</a:t>
            </a:r>
            <a:r>
              <a:rPr lang="en-US" sz="1400" dirty="0"/>
              <a:t> </a:t>
            </a:r>
            <a:r>
              <a:rPr lang="en-US" sz="1400" i="1" dirty="0"/>
              <a:t>et al.</a:t>
            </a:r>
            <a:r>
              <a:rPr lang="en-US" sz="1400" dirty="0"/>
              <a:t>, “Mobile-D: an agile approach for mobile application development,” 2004, p. 174 [Online]. Available: </a:t>
            </a:r>
            <a:r>
              <a:rPr lang="en-US" sz="1400" dirty="0">
                <a:hlinkClick r:id="rId3"/>
              </a:rPr>
              <a:t>http://portal.acm.org/citation.cfm?doid=1028664.1028736</a:t>
            </a:r>
            <a:r>
              <a:rPr lang="en-US" sz="1400" dirty="0"/>
              <a:t>. [Accessed: 24-Jul-2018]</a:t>
            </a:r>
          </a:p>
          <a:p>
            <a:pPr algn="l" rtl="0"/>
            <a:r>
              <a:rPr lang="en-US" sz="1400" dirty="0"/>
              <a:t>[23] J. D. Musa, </a:t>
            </a:r>
            <a:r>
              <a:rPr lang="en-US" sz="1400" i="1" dirty="0"/>
              <a:t>Software reliability engineering: more reliable software, faster and cheaper</a:t>
            </a:r>
            <a:r>
              <a:rPr lang="en-US" sz="1400" dirty="0"/>
              <a:t>. Tata McGraw-Hill Education, 2004.</a:t>
            </a:r>
          </a:p>
          <a:p>
            <a:pPr algn="l" rtl="0"/>
            <a:r>
              <a:rPr lang="en-US" sz="1400" dirty="0"/>
              <a:t>[24] B. </a:t>
            </a:r>
            <a:r>
              <a:rPr lang="en-US" sz="1400" dirty="0" err="1"/>
              <a:t>Shneiderman</a:t>
            </a:r>
            <a:r>
              <a:rPr lang="en-US" sz="1400" dirty="0"/>
              <a:t> and C. </a:t>
            </a:r>
            <a:r>
              <a:rPr lang="en-US" sz="1400" dirty="0" err="1"/>
              <a:t>Plaisant</a:t>
            </a:r>
            <a:r>
              <a:rPr lang="en-US" sz="1400" dirty="0"/>
              <a:t>, </a:t>
            </a:r>
            <a:r>
              <a:rPr lang="en-US" sz="1400" i="1" dirty="0"/>
              <a:t>Designing the User Interface: Strategies for Effective Human-Computer Interaction</a:t>
            </a:r>
            <a:r>
              <a:rPr lang="en-US" sz="1400" dirty="0"/>
              <a:t>, 4th ed. Pearson Addison Wesley, 2004.</a:t>
            </a:r>
          </a:p>
          <a:p>
            <a:pPr algn="l" rtl="0"/>
            <a:r>
              <a:rPr lang="en-US" sz="1400" dirty="0"/>
              <a:t>[25] A. Alvaro, “Quality Attributes for a Component Quality Model,” p. 8, 2005.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57</a:t>
            </a:fld>
            <a:endParaRPr lang="en-US" dirty="0"/>
          </a:p>
        </p:txBody>
      </p:sp>
      <p:sp>
        <p:nvSpPr>
          <p:cNvPr id="12" name="Cross 11"/>
          <p:cNvSpPr/>
          <p:nvPr/>
        </p:nvSpPr>
        <p:spPr>
          <a:xfrm>
            <a:off x="4612057" y="83374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4798391" y="549753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476872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5" y="671193"/>
            <a:ext cx="5214937" cy="900159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</a:rPr>
              <a:t>منابع و مراجع </a:t>
            </a:r>
            <a:r>
              <a:rPr lang="fa-IR" sz="2400" b="1" spc="-150" dirty="0">
                <a:solidFill>
                  <a:schemeClr val="bg1">
                    <a:lumMod val="95000"/>
                  </a:schemeClr>
                </a:solidFill>
              </a:rPr>
              <a:t>(ادامه)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1571350"/>
            <a:ext cx="7886700" cy="4322996"/>
          </a:xfrm>
        </p:spPr>
        <p:txBody>
          <a:bodyPr/>
          <a:lstStyle/>
          <a:p>
            <a:pPr algn="l" rtl="0"/>
            <a:r>
              <a:rPr lang="en-US" sz="1400" dirty="0"/>
              <a:t>[26] A. </a:t>
            </a:r>
            <a:r>
              <a:rPr lang="en-US" sz="1400" dirty="0" err="1"/>
              <a:t>Rawashdeh</a:t>
            </a:r>
            <a:r>
              <a:rPr lang="en-US" sz="1400" dirty="0"/>
              <a:t> and B. </a:t>
            </a:r>
            <a:r>
              <a:rPr lang="en-US" sz="1400" dirty="0" err="1"/>
              <a:t>Matalkah</a:t>
            </a:r>
            <a:r>
              <a:rPr lang="en-US" sz="1400" dirty="0"/>
              <a:t>, “A New Software Quality Model for Evaluating COTS Components,” </a:t>
            </a:r>
            <a:r>
              <a:rPr lang="en-US" sz="1400" i="1" dirty="0"/>
              <a:t>Journal of Computer Science</a:t>
            </a:r>
            <a:r>
              <a:rPr lang="en-US" sz="1400" dirty="0"/>
              <a:t>, vol. 2, no. 4, pp. 373–381, Apr. 2006 [Online]. Available: </a:t>
            </a:r>
            <a:r>
              <a:rPr lang="en-US" sz="1400" dirty="0">
                <a:hlinkClick r:id="rId2"/>
              </a:rPr>
              <a:t>http://www.thescipub.com/abstract/?doi=jcssp.2006.373.381</a:t>
            </a:r>
            <a:r>
              <a:rPr lang="en-US" sz="1400" dirty="0"/>
              <a:t>. [Accessed: 24-Jul-2018]</a:t>
            </a:r>
          </a:p>
          <a:p>
            <a:pPr algn="l" rtl="0"/>
            <a:r>
              <a:rPr lang="en-US" sz="1400" dirty="0"/>
              <a:t>[27] A. </a:t>
            </a:r>
            <a:r>
              <a:rPr lang="en-US" sz="1400" dirty="0" err="1"/>
              <a:t>Seffah</a:t>
            </a:r>
            <a:r>
              <a:rPr lang="en-US" sz="1400" dirty="0"/>
              <a:t>, M. </a:t>
            </a:r>
            <a:r>
              <a:rPr lang="en-US" sz="1400" dirty="0" err="1"/>
              <a:t>Donyaee</a:t>
            </a:r>
            <a:r>
              <a:rPr lang="en-US" sz="1400" dirty="0"/>
              <a:t>, R. B. Kline, and H. K. </a:t>
            </a:r>
            <a:r>
              <a:rPr lang="en-US" sz="1400" dirty="0" err="1"/>
              <a:t>Padda</a:t>
            </a:r>
            <a:r>
              <a:rPr lang="en-US" sz="1400" dirty="0"/>
              <a:t>, “Usability measurement and metrics: A consolidated model,” </a:t>
            </a:r>
            <a:r>
              <a:rPr lang="en-US" sz="1400" i="1" dirty="0"/>
              <a:t>Software </a:t>
            </a:r>
            <a:r>
              <a:rPr lang="en-US" sz="1400" i="1" dirty="0" err="1"/>
              <a:t>Qual</a:t>
            </a:r>
            <a:r>
              <a:rPr lang="en-US" sz="1400" i="1" dirty="0"/>
              <a:t> J</a:t>
            </a:r>
            <a:r>
              <a:rPr lang="en-US" sz="1400" dirty="0"/>
              <a:t>, vol. 14, no. 2, pp. 159–178, Jun. 2006 [Online]. Available: </a:t>
            </a:r>
            <a:r>
              <a:rPr lang="en-US" sz="1400" dirty="0">
                <a:hlinkClick r:id="rId3"/>
              </a:rPr>
              <a:t>https://link.springer.com/article/10.1007/s11219-006-7600-8</a:t>
            </a:r>
            <a:r>
              <a:rPr lang="en-US" sz="1400" dirty="0"/>
              <a:t>. [Accessed: 08-Jul-2018]</a:t>
            </a:r>
          </a:p>
          <a:p>
            <a:pPr algn="l" rtl="0"/>
            <a:r>
              <a:rPr lang="en-US" sz="1400" dirty="0"/>
              <a:t>[28] S. </a:t>
            </a:r>
            <a:r>
              <a:rPr lang="en-US" sz="1400" dirty="0" err="1"/>
              <a:t>Neuhaus</a:t>
            </a:r>
            <a:r>
              <a:rPr lang="en-US" sz="1400" dirty="0"/>
              <a:t>, T. Zimmermann, C. Holler, and A. Zeller, “Predicting vulnerable software components,” in </a:t>
            </a:r>
            <a:r>
              <a:rPr lang="en-US" sz="1400" i="1" dirty="0"/>
              <a:t>Proceedings of the 14th ACM conference on Computer and communications security</a:t>
            </a:r>
            <a:r>
              <a:rPr lang="en-US" sz="1400" dirty="0"/>
              <a:t>, 2007, pp. 529–540.</a:t>
            </a:r>
          </a:p>
          <a:p>
            <a:pPr algn="l" rtl="0"/>
            <a:r>
              <a:rPr lang="en-US" sz="1400" dirty="0"/>
              <a:t>[29] D. Alonso-Ríos, A. Vázquez-</a:t>
            </a:r>
            <a:r>
              <a:rPr lang="en-US" sz="1400" dirty="0" err="1"/>
              <a:t>García</a:t>
            </a:r>
            <a:r>
              <a:rPr lang="en-US" sz="1400" dirty="0"/>
              <a:t>, E. </a:t>
            </a:r>
            <a:r>
              <a:rPr lang="en-US" sz="1400" dirty="0" err="1"/>
              <a:t>Mosqueira</a:t>
            </a:r>
            <a:r>
              <a:rPr lang="en-US" sz="1400" dirty="0"/>
              <a:t>-Rey, and V. </a:t>
            </a:r>
            <a:r>
              <a:rPr lang="en-US" sz="1400" dirty="0" err="1"/>
              <a:t>Moret</a:t>
            </a:r>
            <a:r>
              <a:rPr lang="en-US" sz="1400" dirty="0"/>
              <a:t>-Bonillo, “Usability: a critical analysis and a taxonomy,” </a:t>
            </a:r>
            <a:r>
              <a:rPr lang="en-US" sz="1400" i="1" dirty="0"/>
              <a:t>International Journal of Human-Computer Interaction</a:t>
            </a:r>
            <a:r>
              <a:rPr lang="en-US" sz="1400" dirty="0"/>
              <a:t>, vol. 26, no. 1, pp. 53–74, 2009.</a:t>
            </a:r>
          </a:p>
          <a:p>
            <a:pPr algn="l" rtl="0"/>
            <a:r>
              <a:rPr lang="en-US" sz="1400" dirty="0"/>
              <a:t>[30] F. </a:t>
            </a:r>
            <a:r>
              <a:rPr lang="en-US" sz="1400" dirty="0" err="1"/>
              <a:t>Deissenboeck</a:t>
            </a:r>
            <a:r>
              <a:rPr lang="en-US" sz="1400" dirty="0"/>
              <a:t>, E. </a:t>
            </a:r>
            <a:r>
              <a:rPr lang="en-US" sz="1400" dirty="0" err="1"/>
              <a:t>Juergens</a:t>
            </a:r>
            <a:r>
              <a:rPr lang="en-US" sz="1400" dirty="0"/>
              <a:t>, K. Lochmann, and S. Wagner, “Software quality models: Purposes, usage scenarios and requirements,” in </a:t>
            </a:r>
            <a:r>
              <a:rPr lang="en-US" sz="1400" i="1" dirty="0"/>
              <a:t>Software Quality, 2009. WOSQ’09. ICSE Workshop on</a:t>
            </a:r>
            <a:r>
              <a:rPr lang="en-US" sz="1400" dirty="0"/>
              <a:t>, 2009, pp. 9–14.</a:t>
            </a:r>
          </a:p>
          <a:p>
            <a:pPr algn="l" rtl="0"/>
            <a:r>
              <a:rPr lang="en-US" sz="1400" dirty="0"/>
              <a:t>[31] R. E. Al-</a:t>
            </a:r>
            <a:r>
              <a:rPr lang="en-US" sz="1400" dirty="0" err="1"/>
              <a:t>Qutaish</a:t>
            </a:r>
            <a:r>
              <a:rPr lang="en-US" sz="1400" dirty="0"/>
              <a:t>, “Quality Models in Software Engineering Literature: An Analytical and Comparative Study,” p. 10, 2010.</a:t>
            </a:r>
          </a:p>
          <a:p>
            <a:pPr algn="l" rtl="0"/>
            <a:r>
              <a:rPr lang="en-US" sz="1400" dirty="0"/>
              <a:t>[32] A. Alvaro, E. Santana de Almeida, and S. Romero de </a:t>
            </a:r>
            <a:r>
              <a:rPr lang="en-US" sz="1400" dirty="0" err="1"/>
              <a:t>Lemos</a:t>
            </a:r>
            <a:r>
              <a:rPr lang="en-US" sz="1400" dirty="0"/>
              <a:t> </a:t>
            </a:r>
            <a:r>
              <a:rPr lang="en-US" sz="1400" dirty="0" err="1"/>
              <a:t>Meira</a:t>
            </a:r>
            <a:r>
              <a:rPr lang="en-US" sz="1400" dirty="0"/>
              <a:t>, “A Software Component Quality Framework,” </a:t>
            </a:r>
            <a:r>
              <a:rPr lang="en-US" sz="1400" i="1" dirty="0"/>
              <a:t>SIGSOFT </a:t>
            </a:r>
            <a:r>
              <a:rPr lang="en-US" sz="1400" i="1" dirty="0" err="1"/>
              <a:t>Softw</a:t>
            </a:r>
            <a:r>
              <a:rPr lang="en-US" sz="1400" i="1" dirty="0"/>
              <a:t>. Eng. Notes</a:t>
            </a:r>
            <a:r>
              <a:rPr lang="en-US" sz="1400" dirty="0"/>
              <a:t>, vol. 35, no. 1, pp. 1–18, Jan. 2010 [Online]. Available: </a:t>
            </a:r>
            <a:r>
              <a:rPr lang="en-US" sz="1400" dirty="0">
                <a:hlinkClick r:id="rId4"/>
              </a:rPr>
              <a:t>http://doi.acm.org/10.1145/1668862.1668863</a:t>
            </a:r>
            <a:r>
              <a:rPr lang="en-US" sz="1400" dirty="0"/>
              <a:t>. [Accessed: 26-Jul-2018]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58</a:t>
            </a:fld>
            <a:endParaRPr lang="en-US" dirty="0"/>
          </a:p>
        </p:txBody>
      </p:sp>
      <p:sp>
        <p:nvSpPr>
          <p:cNvPr id="12" name="Cross 11"/>
          <p:cNvSpPr/>
          <p:nvPr/>
        </p:nvSpPr>
        <p:spPr>
          <a:xfrm>
            <a:off x="4612057" y="83374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4798391" y="549753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192301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5" y="671193"/>
            <a:ext cx="5214937" cy="900159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</a:rPr>
              <a:t>منابع و مراجع </a:t>
            </a:r>
            <a:r>
              <a:rPr lang="fa-IR" sz="2400" b="1" spc="-150" dirty="0">
                <a:solidFill>
                  <a:schemeClr val="bg1">
                    <a:lumMod val="95000"/>
                  </a:schemeClr>
                </a:solidFill>
              </a:rPr>
              <a:t>(ادامه)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1571350"/>
            <a:ext cx="7886700" cy="4322996"/>
          </a:xfrm>
        </p:spPr>
        <p:txBody>
          <a:bodyPr/>
          <a:lstStyle/>
          <a:p>
            <a:pPr algn="l" rtl="0"/>
            <a:r>
              <a:rPr lang="en-US" sz="1400" dirty="0"/>
              <a:t>[33] J. M. C. </a:t>
            </a:r>
            <a:r>
              <a:rPr lang="en-US" sz="1400" dirty="0" err="1"/>
              <a:t>Bastien</a:t>
            </a:r>
            <a:r>
              <a:rPr lang="en-US" sz="1400" dirty="0"/>
              <a:t>, “Usability testing: a review of some methodological and technical aspects of the method,” </a:t>
            </a:r>
            <a:r>
              <a:rPr lang="en-US" sz="1400" i="1" dirty="0"/>
              <a:t>International Journal of Medical Informatics</a:t>
            </a:r>
            <a:r>
              <a:rPr lang="en-US" sz="1400" dirty="0"/>
              <a:t>, vol. 79, no. 4, pp. e18–e23, Apr. 2010 [Online]. Available: </a:t>
            </a:r>
            <a:r>
              <a:rPr lang="en-US" sz="1400" dirty="0">
                <a:hlinkClick r:id="rId2"/>
              </a:rPr>
              <a:t>http://linkinghub.elsevier.com/retrieve/pii/S1386505608002098</a:t>
            </a:r>
            <a:r>
              <a:rPr lang="en-US" sz="1400" dirty="0"/>
              <a:t>. [Accessed: 27-Jun-2018]</a:t>
            </a:r>
          </a:p>
          <a:p>
            <a:pPr algn="l" rtl="0"/>
            <a:r>
              <a:rPr lang="en-US" sz="1400" dirty="0"/>
              <a:t>[34] S. </a:t>
            </a:r>
            <a:r>
              <a:rPr lang="en-US" sz="1400" dirty="0" err="1"/>
              <a:t>Guo</a:t>
            </a:r>
            <a:r>
              <a:rPr lang="en-US" sz="1400" dirty="0"/>
              <a:t>, A. </a:t>
            </a:r>
            <a:r>
              <a:rPr lang="en-US" sz="1400" dirty="0" err="1"/>
              <a:t>Parameswaran</a:t>
            </a:r>
            <a:r>
              <a:rPr lang="en-US" sz="1400" dirty="0"/>
              <a:t>, and H. Garcia-Molina, “So Who Won?: Dynamic Max Discovery with the Crowd,” in </a:t>
            </a:r>
            <a:r>
              <a:rPr lang="en-US" sz="1400" i="1" dirty="0"/>
              <a:t>Proceedings of the 2012 ACM SIGMOD International Conference on Management of Data</a:t>
            </a:r>
            <a:r>
              <a:rPr lang="en-US" sz="1400" dirty="0"/>
              <a:t>, New York, NY, USA, 2012, pp. 385–396 [Online]. Available: </a:t>
            </a:r>
            <a:r>
              <a:rPr lang="en-US" sz="1400" dirty="0">
                <a:hlinkClick r:id="rId3"/>
              </a:rPr>
              <a:t>http://doi.acm.org/10.1145/2213836.2213880</a:t>
            </a:r>
            <a:r>
              <a:rPr lang="en-US" sz="1400" dirty="0"/>
              <a:t>. [Accessed: 03-Mar-2018]</a:t>
            </a:r>
          </a:p>
          <a:p>
            <a:pPr algn="l" rtl="0"/>
            <a:r>
              <a:rPr lang="en-US" sz="1400" dirty="0"/>
              <a:t>[35] S. Wagner, K. Lochmann, S. Winter, A. </a:t>
            </a:r>
            <a:r>
              <a:rPr lang="en-US" sz="1400" dirty="0" err="1"/>
              <a:t>Goeb</a:t>
            </a:r>
            <a:r>
              <a:rPr lang="en-US" sz="1400" dirty="0"/>
              <a:t>, M. </a:t>
            </a:r>
            <a:r>
              <a:rPr lang="en-US" sz="1400" dirty="0" err="1"/>
              <a:t>Klaes</a:t>
            </a:r>
            <a:r>
              <a:rPr lang="en-US" sz="1400" dirty="0"/>
              <a:t>, and S. </a:t>
            </a:r>
            <a:r>
              <a:rPr lang="en-US" sz="1400" dirty="0" err="1"/>
              <a:t>Nunnenmacher</a:t>
            </a:r>
            <a:r>
              <a:rPr lang="en-US" sz="1400" dirty="0"/>
              <a:t>, “Software Quality Models in Practice Survey Results,” </a:t>
            </a:r>
            <a:r>
              <a:rPr lang="en-US" sz="1400" i="1" dirty="0"/>
              <a:t>Technical Report TUM-I128</a:t>
            </a:r>
            <a:r>
              <a:rPr lang="en-US" sz="1400" dirty="0"/>
              <a:t>, p. 24, 2012.</a:t>
            </a:r>
          </a:p>
          <a:p>
            <a:pPr algn="l" rtl="0"/>
            <a:r>
              <a:rPr lang="en-US" sz="1400" dirty="0"/>
              <a:t>[36] E. </a:t>
            </a:r>
            <a:r>
              <a:rPr lang="en-US" sz="1400" dirty="0" err="1"/>
              <a:t>Estellés-Arolas</a:t>
            </a:r>
            <a:r>
              <a:rPr lang="en-US" sz="1400" dirty="0"/>
              <a:t> and F. González-</a:t>
            </a:r>
            <a:r>
              <a:rPr lang="en-US" sz="1400" dirty="0" err="1"/>
              <a:t>Ladrón</a:t>
            </a:r>
            <a:r>
              <a:rPr lang="en-US" sz="1400" dirty="0"/>
              <a:t>-De-Guevara, “Towards an Integrated Crowdsourcing Definition,” </a:t>
            </a:r>
            <a:r>
              <a:rPr lang="en-US" sz="1400" i="1" dirty="0"/>
              <a:t>J. Inf. Sci.</a:t>
            </a:r>
            <a:r>
              <a:rPr lang="en-US" sz="1400" dirty="0"/>
              <a:t>, vol. 38, no. 2, pp. 189–200, Apr. 2012 [Online]. Available: </a:t>
            </a:r>
            <a:r>
              <a:rPr lang="en-US" sz="1400" dirty="0">
                <a:hlinkClick r:id="rId4"/>
              </a:rPr>
              <a:t>http://dx.doi.org/10.1177/0165551512437638</a:t>
            </a:r>
            <a:r>
              <a:rPr lang="en-US" sz="1400" dirty="0"/>
              <a:t>. [Accessed: 09-Jul-2018]</a:t>
            </a:r>
          </a:p>
          <a:p>
            <a:pPr algn="l" rtl="0"/>
            <a:r>
              <a:rPr lang="en-US" sz="1400" dirty="0"/>
              <a:t>[37] S. </a:t>
            </a:r>
            <a:r>
              <a:rPr lang="en-US" sz="1400" dirty="0" err="1"/>
              <a:t>KumarDubey</a:t>
            </a:r>
            <a:r>
              <a:rPr lang="en-US" sz="1400" dirty="0"/>
              <a:t>, A. Rana, and A. Sharma, “Usability Evaluation of Object Oriented Software System using Fuzzy Logic Approach,” </a:t>
            </a:r>
            <a:r>
              <a:rPr lang="en-US" sz="1400" i="1" dirty="0"/>
              <a:t>International Journal of Computer Applications</a:t>
            </a:r>
            <a:r>
              <a:rPr lang="en-US" sz="1400" dirty="0"/>
              <a:t>, vol. 43, no. 19, pp. 1–6, Apr. 2012 [Online]. Available: </a:t>
            </a:r>
            <a:r>
              <a:rPr lang="en-US" sz="1400" dirty="0">
                <a:hlinkClick r:id="rId5"/>
              </a:rPr>
              <a:t>http://research.ijcaonline.org/volume43/number19/pxc3878778.pdf</a:t>
            </a:r>
            <a:r>
              <a:rPr lang="en-US" sz="1400" dirty="0"/>
              <a:t>. [Accessed: 26-Jul-2018]</a:t>
            </a:r>
          </a:p>
          <a:p>
            <a:pPr algn="l" rtl="0"/>
            <a:r>
              <a:rPr lang="en-US" sz="1400" dirty="0"/>
              <a:t>[38] S. Wagner </a:t>
            </a:r>
            <a:r>
              <a:rPr lang="en-US" sz="1400" i="1" dirty="0"/>
              <a:t>et al.</a:t>
            </a:r>
            <a:r>
              <a:rPr lang="en-US" sz="1400" dirty="0"/>
              <a:t>, “The </a:t>
            </a:r>
            <a:r>
              <a:rPr lang="en-US" sz="1400" dirty="0" err="1"/>
              <a:t>Quamoco</a:t>
            </a:r>
            <a:r>
              <a:rPr lang="en-US" sz="1400" dirty="0"/>
              <a:t> Product Quality Modelling and Assessment Approach,” </a:t>
            </a:r>
            <a:r>
              <a:rPr lang="en-US" sz="1400" i="1" dirty="0"/>
              <a:t>arXiv:1611.04433 [</a:t>
            </a:r>
            <a:r>
              <a:rPr lang="en-US" sz="1400" i="1" dirty="0" err="1"/>
              <a:t>cs</a:t>
            </a:r>
            <a:r>
              <a:rPr lang="en-US" sz="1400" i="1" dirty="0"/>
              <a:t>]</a:t>
            </a:r>
            <a:r>
              <a:rPr lang="en-US" sz="1400" dirty="0"/>
              <a:t>, pp. 1133–1142, Jun. 2012 [Online]. Available: </a:t>
            </a:r>
            <a:r>
              <a:rPr lang="en-US" sz="1400" dirty="0">
                <a:hlinkClick r:id="rId6"/>
              </a:rPr>
              <a:t>http://arxiv.org/abs/1611.04433</a:t>
            </a:r>
            <a:r>
              <a:rPr lang="en-US" sz="1400" dirty="0"/>
              <a:t>. [Accessed: 24-Jul-2018]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59</a:t>
            </a:fld>
            <a:endParaRPr lang="en-US" dirty="0"/>
          </a:p>
        </p:txBody>
      </p:sp>
      <p:sp>
        <p:nvSpPr>
          <p:cNvPr id="12" name="Cross 11"/>
          <p:cNvSpPr/>
          <p:nvPr/>
        </p:nvSpPr>
        <p:spPr>
          <a:xfrm>
            <a:off x="4612057" y="83374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4798391" y="549753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180517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4"/>
            <a:ext cx="9144000" cy="6506815"/>
          </a:xfrm>
          <a:prstGeom prst="rect">
            <a:avLst/>
          </a:prstGeom>
          <a:solidFill>
            <a:srgbClr val="7EBA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Rectangle 40"/>
          <p:cNvSpPr/>
          <p:nvPr/>
        </p:nvSpPr>
        <p:spPr>
          <a:xfrm>
            <a:off x="563853" y="1785083"/>
            <a:ext cx="3976087" cy="3684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778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/>
          <p:cNvSpPr/>
          <p:nvPr/>
        </p:nvSpPr>
        <p:spPr>
          <a:xfrm>
            <a:off x="4539940" y="1785083"/>
            <a:ext cx="4079231" cy="3684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778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9939" y="2474428"/>
            <a:ext cx="4079230" cy="625621"/>
          </a:xfrm>
        </p:spPr>
        <p:txBody>
          <a:bodyPr/>
          <a:lstStyle/>
          <a:p>
            <a:pPr algn="ctr" rtl="1">
              <a:lnSpc>
                <a:spcPct val="100000"/>
              </a:lnSpc>
            </a:pPr>
            <a:r>
              <a:rPr lang="fa-IR" sz="3200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اهمیت استفاده‌پذیری</a:t>
            </a:r>
            <a:endParaRPr lang="fa-IR" sz="3200" b="1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4711701" y="3073502"/>
            <a:ext cx="3505200" cy="209539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Low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a-IR" sz="1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اهمیت داشتن زیبایی رابط کاربری به دلیل ترابرپذیری (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Portability</a:t>
            </a:r>
            <a:r>
              <a:rPr lang="fa-IR" sz="1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) و  کاربران زیاد</a:t>
            </a:r>
          </a:p>
          <a:p>
            <a:pPr marL="285750" indent="-285750" algn="justLow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a-IR" sz="1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تکیه بسیاری از سازمان‌ها، کسب‌وکارها و صنایع به سامانه‌های مبتنی بر وب، برای ارائه خدمات و محصولات به مشتریان</a:t>
            </a:r>
          </a:p>
        </p:txBody>
      </p:sp>
      <p:sp>
        <p:nvSpPr>
          <p:cNvPr id="42" name="Text Placeholder 2"/>
          <p:cNvSpPr txBox="1">
            <a:spLocks/>
          </p:cNvSpPr>
          <p:nvPr/>
        </p:nvSpPr>
        <p:spPr>
          <a:xfrm>
            <a:off x="563850" y="2008887"/>
            <a:ext cx="3976089" cy="625621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آینده نرم‌افزارهای کاربردی</a:t>
            </a:r>
            <a:endParaRPr lang="fa-IR" sz="3200" b="1" dirty="0">
              <a:solidFill>
                <a:schemeClr val="tx1">
                  <a:lumMod val="75000"/>
                  <a:lumOff val="2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43" name="Text Placeholder 2"/>
          <p:cNvSpPr txBox="1">
            <a:spLocks/>
          </p:cNvSpPr>
          <p:nvPr/>
        </p:nvSpPr>
        <p:spPr>
          <a:xfrm>
            <a:off x="990810" y="2741765"/>
            <a:ext cx="3146860" cy="196907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100000"/>
              </a:lnSpc>
            </a:pPr>
            <a:r>
              <a:rPr lang="fa-IR" sz="1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روند رو به رشد مهاجرت تمامی نرم‌افزارهای کاربردی به سمت نرم‌افزارهای کاربردی پیشروی مبتنی بر وب:</a:t>
            </a:r>
          </a:p>
          <a:p>
            <a:pPr algn="justLow" rtl="0">
              <a:lnSpc>
                <a:spcPct val="100000"/>
              </a:lnSpc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Progressive Web Applications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(by Google)</a:t>
            </a:r>
            <a:endParaRPr lang="en-US" sz="1600" b="1" dirty="0">
              <a:solidFill>
                <a:schemeClr val="accent6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44" name="Isosceles Triangle 43"/>
          <p:cNvSpPr/>
          <p:nvPr/>
        </p:nvSpPr>
        <p:spPr>
          <a:xfrm rot="13500000">
            <a:off x="2194964" y="4957987"/>
            <a:ext cx="423223" cy="423997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 rot="2700000">
            <a:off x="6367945" y="1872623"/>
            <a:ext cx="423223" cy="423997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472838" y="5752507"/>
            <a:ext cx="227332" cy="227332"/>
          </a:xfrm>
          <a:prstGeom prst="plus">
            <a:avLst>
              <a:gd name="adj" fmla="val 39751"/>
            </a:avLst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33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chemeClr val="accent6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chemeClr val="accent6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chemeClr val="accent6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 </a:t>
              </a:r>
              <a:r>
                <a:rPr lang="fa-IR" sz="1400" dirty="0"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4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</a:t>
              </a:r>
              <a:r>
                <a:rPr lang="fa-I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مهندسی کامپیوتر و فناوری اطلاعات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</a:t>
              </a:r>
              <a:r>
                <a:rPr lang="fa-IR" sz="1200" b="1" dirty="0"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6" name="Text Placeholder 2"/>
          <p:cNvSpPr txBox="1">
            <a:spLocks/>
          </p:cNvSpPr>
          <p:nvPr/>
        </p:nvSpPr>
        <p:spPr>
          <a:xfrm>
            <a:off x="2225555" y="6286146"/>
            <a:ext cx="4737162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472839" y="721040"/>
            <a:ext cx="7419934" cy="803698"/>
          </a:xfrm>
          <a:prstGeom prst="rect">
            <a:avLst/>
          </a:prstGeom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ea typeface="+mj-ea"/>
                <a:cs typeface="Yas" panose="02000503080000020003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sz="44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39700" dist="38100" dir="5400000" algn="t" rotWithShape="0">
                    <a:prstClr val="black">
                      <a:alpha val="0"/>
                    </a:prstClr>
                  </a:outerShdw>
                </a:effectLst>
              </a:rPr>
              <a:t>سامانه‌های کاربردی مبتنی بر وب</a:t>
            </a:r>
            <a:endParaRPr lang="en-US" sz="16600" b="1" spc="-150" dirty="0">
              <a:solidFill>
                <a:schemeClr val="bg1">
                  <a:lumMod val="95000"/>
                </a:schemeClr>
              </a:solidFill>
              <a:effectLst>
                <a:outerShdw blurRad="139700" dist="38100" dir="5400000" algn="t" rotWithShape="0">
                  <a:prstClr val="black">
                    <a:alpha val="0"/>
                  </a:prstClr>
                </a:outerShdw>
              </a:effectLst>
            </a:endParaRPr>
          </a:p>
        </p:txBody>
      </p:sp>
      <p:sp>
        <p:nvSpPr>
          <p:cNvPr id="38" name="Cross 37"/>
          <p:cNvSpPr/>
          <p:nvPr/>
        </p:nvSpPr>
        <p:spPr>
          <a:xfrm>
            <a:off x="7762474" y="554807"/>
            <a:ext cx="454982" cy="454982"/>
          </a:xfrm>
          <a:prstGeom prst="plus">
            <a:avLst>
              <a:gd name="adj" fmla="val 39751"/>
            </a:avLst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0099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5" y="671193"/>
            <a:ext cx="5214937" cy="900159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</a:rPr>
              <a:t>منابع و مراجع </a:t>
            </a:r>
            <a:r>
              <a:rPr lang="fa-IR" sz="2400" b="1" spc="-150" dirty="0">
                <a:solidFill>
                  <a:schemeClr val="bg1">
                    <a:lumMod val="95000"/>
                  </a:schemeClr>
                </a:solidFill>
              </a:rPr>
              <a:t>(ادامه)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1571350"/>
            <a:ext cx="7886700" cy="4322996"/>
          </a:xfrm>
        </p:spPr>
        <p:txBody>
          <a:bodyPr/>
          <a:lstStyle/>
          <a:p>
            <a:pPr algn="l" rtl="0"/>
            <a:r>
              <a:rPr lang="en-US" sz="1400" dirty="0"/>
              <a:t>[39] X. Liu, M. Lu, B. C. </a:t>
            </a:r>
            <a:r>
              <a:rPr lang="en-US" sz="1400" dirty="0" err="1"/>
              <a:t>Ooi</a:t>
            </a:r>
            <a:r>
              <a:rPr lang="en-US" sz="1400" dirty="0"/>
              <a:t>, Y. Shen, S. Wu, and M. Zhang, “CDAS: A Crowdsourcing Data Analytics System,” </a:t>
            </a:r>
            <a:r>
              <a:rPr lang="en-US" sz="1400" i="1" dirty="0"/>
              <a:t>arXiv:1207.0143 [</a:t>
            </a:r>
            <a:r>
              <a:rPr lang="en-US" sz="1400" i="1" dirty="0" err="1"/>
              <a:t>cs</a:t>
            </a:r>
            <a:r>
              <a:rPr lang="en-US" sz="1400" i="1" dirty="0"/>
              <a:t>]</a:t>
            </a:r>
            <a:r>
              <a:rPr lang="en-US" sz="1400" dirty="0"/>
              <a:t>, Jun. 2012 [Online]. Available: </a:t>
            </a:r>
            <a:r>
              <a:rPr lang="en-US" sz="1400" dirty="0">
                <a:hlinkClick r:id="rId2"/>
              </a:rPr>
              <a:t>http://arxiv.org/abs/1207.0143</a:t>
            </a:r>
            <a:r>
              <a:rPr lang="en-US" sz="1400" dirty="0"/>
              <a:t>. [Accessed: 03-Mar-2018]</a:t>
            </a:r>
          </a:p>
          <a:p>
            <a:pPr algn="l" rtl="0"/>
            <a:r>
              <a:rPr lang="en-US" sz="1400" dirty="0"/>
              <a:t>[40] “Leveraging the Kano Model for Optimal Results | UX Magazine,” 09-Oct-2012. [Online]. Available: </a:t>
            </a:r>
            <a:r>
              <a:rPr lang="en-US" sz="1400" dirty="0">
                <a:hlinkClick r:id="rId3"/>
              </a:rPr>
              <a:t>https://uxmag.com/articles/leveraging-the-kano-model-for-optimal-results</a:t>
            </a:r>
            <a:r>
              <a:rPr lang="en-US" sz="1400" dirty="0"/>
              <a:t>. [Accessed: 03-Aug-2018]</a:t>
            </a:r>
          </a:p>
          <a:p>
            <a:pPr algn="l" rtl="0"/>
            <a:r>
              <a:rPr lang="en-US" sz="1400" dirty="0"/>
              <a:t>[41] S. Wagner, </a:t>
            </a:r>
            <a:r>
              <a:rPr lang="en-US" sz="1400" i="1" dirty="0"/>
              <a:t>Software Product Quality Control</a:t>
            </a:r>
            <a:r>
              <a:rPr lang="en-US" sz="1400" dirty="0"/>
              <a:t>. Berlin, Heidelberg: Springer Berlin Heidelberg, 2013 [Online]. Available: </a:t>
            </a:r>
            <a:r>
              <a:rPr lang="en-US" sz="1400" dirty="0">
                <a:hlinkClick r:id="rId4"/>
              </a:rPr>
              <a:t>http://link.springer.com/10.1007/978-3-642-38571-1</a:t>
            </a:r>
            <a:r>
              <a:rPr lang="en-US" sz="1400" dirty="0"/>
              <a:t>. [Accessed: 11-Jul-2018]</a:t>
            </a:r>
          </a:p>
          <a:p>
            <a:pPr algn="l" rtl="0"/>
            <a:r>
              <a:rPr lang="en-US" sz="1400" dirty="0"/>
              <a:t>[42] G. </a:t>
            </a:r>
            <a:r>
              <a:rPr lang="en-US" sz="1400" dirty="0" err="1"/>
              <a:t>Samarthyam</a:t>
            </a:r>
            <a:r>
              <a:rPr lang="en-US" sz="1400" dirty="0"/>
              <a:t>, G. </a:t>
            </a:r>
            <a:r>
              <a:rPr lang="en-US" sz="1400" dirty="0" err="1"/>
              <a:t>Suryanarayana</a:t>
            </a:r>
            <a:r>
              <a:rPr lang="en-US" sz="1400" dirty="0"/>
              <a:t>, T. Sharma, and S. Gupta, “MIDAS: A design quality assessment method for industrial software,” 2013, pp. 911–920 [Online]. Available: </a:t>
            </a:r>
            <a:r>
              <a:rPr lang="en-US" sz="1400" dirty="0">
                <a:hlinkClick r:id="rId5"/>
              </a:rPr>
              <a:t>http://ieeexplore.ieee.org/document/6606640/</a:t>
            </a:r>
            <a:r>
              <a:rPr lang="en-US" sz="1400" dirty="0"/>
              <a:t>. [Accessed: 24-Jul-2018]</a:t>
            </a:r>
          </a:p>
          <a:p>
            <a:pPr algn="l" rtl="0"/>
            <a:r>
              <a:rPr lang="en-US" sz="1400" dirty="0"/>
              <a:t>[43] W. Albert and T. </a:t>
            </a:r>
            <a:r>
              <a:rPr lang="en-US" sz="1400" dirty="0" err="1"/>
              <a:t>Tullis</a:t>
            </a:r>
            <a:r>
              <a:rPr lang="en-US" sz="1400" dirty="0"/>
              <a:t>, </a:t>
            </a:r>
            <a:r>
              <a:rPr lang="en-US" sz="1400" i="1" dirty="0"/>
              <a:t>Measuring the User Experience: Collecting, Analyzing, and Presenting Usability Metrics</a:t>
            </a:r>
            <a:r>
              <a:rPr lang="en-US" sz="1400" dirty="0"/>
              <a:t>, 2nd ed. Elsevier: Morgan Kaufmann, 2013.</a:t>
            </a:r>
          </a:p>
          <a:p>
            <a:pPr algn="l" rtl="0"/>
            <a:r>
              <a:rPr lang="en-US" sz="1400" dirty="0"/>
              <a:t>[44] J. P. Miguel, D. Mauricio, and G. Rodríguez, “A Review of Software Quality Models for the Evaluation of Software Products,” </a:t>
            </a:r>
            <a:r>
              <a:rPr lang="en-US" sz="1400" i="1" dirty="0"/>
              <a:t>International Journal of Software Engineering &amp; Applications</a:t>
            </a:r>
            <a:r>
              <a:rPr lang="en-US" sz="1400" dirty="0"/>
              <a:t>, vol. 5, no. 6, pp. 31–53, Nov. 2014 [Online]. Available: </a:t>
            </a:r>
            <a:r>
              <a:rPr lang="en-US" sz="1400" dirty="0">
                <a:hlinkClick r:id="rId6"/>
              </a:rPr>
              <a:t>http://airccse.org/journal/ijsea/papers/5614ijsea03.pdf</a:t>
            </a:r>
            <a:r>
              <a:rPr lang="en-US" sz="1400" dirty="0"/>
              <a:t>. [Accessed: 21-Apr-2018]</a:t>
            </a:r>
          </a:p>
          <a:p>
            <a:pPr algn="l" rtl="0"/>
            <a:r>
              <a:rPr lang="en-US" sz="1400" dirty="0"/>
              <a:t>[45] R. S. Pressman, </a:t>
            </a:r>
            <a:r>
              <a:rPr lang="en-US" sz="1400" i="1" dirty="0"/>
              <a:t>Software engineering: a practitioner’s approach</a:t>
            </a:r>
            <a:r>
              <a:rPr lang="en-US" sz="1400" dirty="0"/>
              <a:t>, Eighth edition. New York, NY: McGraw-Hill Education, 2015.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60</a:t>
            </a:fld>
            <a:endParaRPr lang="en-US" dirty="0"/>
          </a:p>
        </p:txBody>
      </p:sp>
      <p:sp>
        <p:nvSpPr>
          <p:cNvPr id="12" name="Cross 11"/>
          <p:cNvSpPr/>
          <p:nvPr/>
        </p:nvSpPr>
        <p:spPr>
          <a:xfrm>
            <a:off x="4612057" y="83374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4798391" y="549753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9753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5" y="671193"/>
            <a:ext cx="5214937" cy="900159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</a:rPr>
              <a:t>منابع و مراجع </a:t>
            </a:r>
            <a:r>
              <a:rPr lang="fa-IR" sz="2400" b="1" spc="-150" dirty="0">
                <a:solidFill>
                  <a:schemeClr val="bg1">
                    <a:lumMod val="95000"/>
                  </a:schemeClr>
                </a:solidFill>
              </a:rPr>
              <a:t>(ادامه)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1571350"/>
            <a:ext cx="7886700" cy="4322996"/>
          </a:xfrm>
        </p:spPr>
        <p:txBody>
          <a:bodyPr/>
          <a:lstStyle/>
          <a:p>
            <a:pPr algn="l" rtl="0"/>
            <a:r>
              <a:rPr lang="en-US" sz="1400" dirty="0"/>
              <a:t>[46] B. </a:t>
            </a:r>
            <a:r>
              <a:rPr lang="en-US" sz="1400" dirty="0" err="1"/>
              <a:t>Shneiderman</a:t>
            </a:r>
            <a:r>
              <a:rPr lang="en-US" sz="1400" dirty="0"/>
              <a:t>, C. </a:t>
            </a:r>
            <a:r>
              <a:rPr lang="en-US" sz="1400" dirty="0" err="1"/>
              <a:t>Plaisant</a:t>
            </a:r>
            <a:r>
              <a:rPr lang="en-US" sz="1400" dirty="0"/>
              <a:t>, M. Cohen, S. Jacobs, N. </a:t>
            </a:r>
            <a:r>
              <a:rPr lang="en-US" sz="1400" dirty="0" err="1"/>
              <a:t>Elmqvist</a:t>
            </a:r>
            <a:r>
              <a:rPr lang="en-US" sz="1400" dirty="0"/>
              <a:t>, and N. </a:t>
            </a:r>
            <a:r>
              <a:rPr lang="en-US" sz="1400" dirty="0" err="1"/>
              <a:t>Diakopoulos</a:t>
            </a:r>
            <a:r>
              <a:rPr lang="en-US" sz="1400" dirty="0"/>
              <a:t>, </a:t>
            </a:r>
            <a:r>
              <a:rPr lang="en-US" sz="1400" i="1" dirty="0"/>
              <a:t>Designing the User Interface: Strategies for Effective Human-Computer Interaction</a:t>
            </a:r>
            <a:r>
              <a:rPr lang="en-US" sz="1400" dirty="0"/>
              <a:t>, 6th ed. Pearson, 2016.</a:t>
            </a:r>
          </a:p>
          <a:p>
            <a:pPr algn="l" rtl="0"/>
            <a:r>
              <a:rPr lang="en-US" sz="1400" dirty="0"/>
              <a:t>[47] I. </a:t>
            </a:r>
            <a:r>
              <a:rPr lang="en-US" sz="1400" dirty="0" err="1"/>
              <a:t>Sommerville</a:t>
            </a:r>
            <a:r>
              <a:rPr lang="en-US" sz="1400" dirty="0"/>
              <a:t>, </a:t>
            </a:r>
            <a:r>
              <a:rPr lang="en-US" sz="1400" i="1" dirty="0"/>
              <a:t>Software engineering</a:t>
            </a:r>
            <a:r>
              <a:rPr lang="en-US" sz="1400" dirty="0"/>
              <a:t>, Tenth edition, Global edition. Boston, Mass. Amsterdam Cape Town: Pearson Education Limited, 2016.</a:t>
            </a:r>
          </a:p>
          <a:p>
            <a:pPr algn="l" rtl="0"/>
            <a:r>
              <a:rPr lang="en-US" sz="1400" dirty="0"/>
              <a:t>[48] G. Li, J. Wang, Y. Zheng, and M. J. Franklin, “Crowdsourced Data Management: A Survey,” </a:t>
            </a:r>
            <a:r>
              <a:rPr lang="en-US" sz="1400" i="1" dirty="0"/>
              <a:t>IEEE Transactions on Knowledge and Data Engineering</a:t>
            </a:r>
            <a:r>
              <a:rPr lang="en-US" sz="1400" dirty="0"/>
              <a:t>, vol. 28, no. 9, pp. 2296–2319, Sep. 2016 [Online]. Available: </a:t>
            </a:r>
            <a:r>
              <a:rPr lang="en-US" sz="1400" dirty="0">
                <a:hlinkClick r:id="rId2"/>
              </a:rPr>
              <a:t>http://ieeexplore.ieee.org/document/7420720/</a:t>
            </a:r>
            <a:r>
              <a:rPr lang="en-US" sz="1400" dirty="0"/>
              <a:t>. [Accessed: 03-Aug-2018]</a:t>
            </a:r>
          </a:p>
          <a:p>
            <a:pPr algn="l" rtl="0"/>
            <a:r>
              <a:rPr lang="en-US" sz="1400" dirty="0"/>
              <a:t>[49] Neoteric, “Single-page application vs. multiple-page application,” </a:t>
            </a:r>
            <a:r>
              <a:rPr lang="en-US" sz="1400" i="1" dirty="0"/>
              <a:t>Medium</a:t>
            </a:r>
            <a:r>
              <a:rPr lang="en-US" sz="1400" dirty="0"/>
              <a:t>. 02-Dec-2016 [Online]. Available: </a:t>
            </a:r>
            <a:r>
              <a:rPr lang="en-US" sz="1400" dirty="0">
                <a:hlinkClick r:id="rId3"/>
              </a:rPr>
              <a:t>https://medium.com/@NeotericEU/single-page-application-vs-multiple-page-application-2591588efe58</a:t>
            </a:r>
            <a:r>
              <a:rPr lang="en-US" sz="1400" dirty="0"/>
              <a:t>. [Accessed: 28-Aug-2018]</a:t>
            </a:r>
          </a:p>
          <a:p>
            <a:pPr algn="l" rtl="0"/>
            <a:r>
              <a:rPr lang="en-US" sz="1400" dirty="0"/>
              <a:t>[50] Y. Liu, Y. Liu, K. Zhou, M. Zhang, and S. Ma, “Detecting Collusive Spamming Activities in Community Question Answering,” in </a:t>
            </a:r>
            <a:r>
              <a:rPr lang="en-US" sz="1400" i="1" dirty="0"/>
              <a:t>Proceedings of the 26th International Conference on World Wide Web</a:t>
            </a:r>
            <a:r>
              <a:rPr lang="en-US" sz="1400" dirty="0"/>
              <a:t>, Republic and Canton of Geneva, Switzerland, 2017, pp. 1073–1082 [Online]. Available: </a:t>
            </a:r>
            <a:r>
              <a:rPr lang="en-US" sz="1400" dirty="0">
                <a:hlinkClick r:id="rId4"/>
              </a:rPr>
              <a:t>https://doi.org/10.1145/3038912.3052594</a:t>
            </a:r>
            <a:r>
              <a:rPr lang="en-US" sz="1400" dirty="0"/>
              <a:t>. [Accessed: 25-Feb-2018]</a:t>
            </a:r>
          </a:p>
          <a:p>
            <a:pPr algn="l" rtl="0"/>
            <a:r>
              <a:rPr lang="en-US" sz="1400" dirty="0"/>
              <a:t>[51] S. Krug, </a:t>
            </a:r>
            <a:r>
              <a:rPr lang="en-US" sz="1400" i="1" dirty="0"/>
              <a:t>Don’t make me think!: Web &amp; Mobile Usability: Das intuitive Web</a:t>
            </a:r>
            <a:r>
              <a:rPr lang="en-US" sz="1400" dirty="0"/>
              <a:t>. MITP-</a:t>
            </a:r>
            <a:r>
              <a:rPr lang="en-US" sz="1400" dirty="0" err="1"/>
              <a:t>Verlags</a:t>
            </a:r>
            <a:r>
              <a:rPr lang="en-US" sz="1400" dirty="0"/>
              <a:t> GmbH &amp; Co. KG, 2018.</a:t>
            </a:r>
          </a:p>
          <a:p>
            <a:pPr algn="l" rtl="0"/>
            <a:r>
              <a:rPr lang="en-US" sz="1400" dirty="0"/>
              <a:t>[52] D. </a:t>
            </a:r>
            <a:r>
              <a:rPr lang="en-US" sz="1400" dirty="0" err="1"/>
              <a:t>Sozo</a:t>
            </a:r>
            <a:r>
              <a:rPr lang="en-US" sz="1400" dirty="0"/>
              <a:t>, “10 reasons to use Nuxt.js for your next web application,” </a:t>
            </a:r>
            <a:r>
              <a:rPr lang="en-US" sz="1400" i="1" dirty="0"/>
              <a:t>Medium</a:t>
            </a:r>
            <a:r>
              <a:rPr lang="en-US" sz="1400" dirty="0"/>
              <a:t>. 19-Mar-2018 [Online]. Available: </a:t>
            </a:r>
            <a:r>
              <a:rPr lang="en-US" sz="1400" dirty="0">
                <a:hlinkClick r:id="rId5"/>
              </a:rPr>
              <a:t>https://medium.com/vue-mastery/10-reasons-to-use-nuxt-js-for-your-next-web-application-522397c9366b</a:t>
            </a:r>
            <a:r>
              <a:rPr lang="en-US" sz="1400" dirty="0"/>
              <a:t>. [Accessed: 28-Aug-2018]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61</a:t>
            </a:fld>
            <a:endParaRPr lang="en-US" dirty="0"/>
          </a:p>
        </p:txBody>
      </p:sp>
      <p:sp>
        <p:nvSpPr>
          <p:cNvPr id="12" name="Cross 11"/>
          <p:cNvSpPr/>
          <p:nvPr/>
        </p:nvSpPr>
        <p:spPr>
          <a:xfrm>
            <a:off x="4612057" y="83374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4798391" y="549753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592212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5" y="671193"/>
            <a:ext cx="5214937" cy="900159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</a:rPr>
              <a:t>منابع و مراجع </a:t>
            </a:r>
            <a:r>
              <a:rPr lang="fa-IR" sz="2400" b="1" spc="-150" dirty="0">
                <a:solidFill>
                  <a:schemeClr val="bg1">
                    <a:lumMod val="95000"/>
                  </a:schemeClr>
                </a:solidFill>
              </a:rPr>
              <a:t>(ادامه)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1571350"/>
            <a:ext cx="7886700" cy="4322996"/>
          </a:xfrm>
        </p:spPr>
        <p:txBody>
          <a:bodyPr/>
          <a:lstStyle/>
          <a:p>
            <a:pPr algn="l" rtl="0"/>
            <a:r>
              <a:rPr lang="en-US" sz="1400" dirty="0"/>
              <a:t>[53] “Bluffton University bus crash,” </a:t>
            </a:r>
            <a:r>
              <a:rPr lang="en-US" sz="1400" i="1" dirty="0"/>
              <a:t>Wikipedia</a:t>
            </a:r>
            <a:r>
              <a:rPr lang="en-US" sz="1400" dirty="0"/>
              <a:t>. 30-May-2018 [Online]. Available: </a:t>
            </a:r>
            <a:r>
              <a:rPr lang="en-US" sz="1400" dirty="0">
                <a:hlinkClick r:id="rId2"/>
              </a:rPr>
              <a:t>https://en.wikipedia.org/w/index.php?title=Bluffton_University_bus_crash&amp;oldid=843580777</a:t>
            </a:r>
            <a:r>
              <a:rPr lang="en-US" sz="1400" dirty="0"/>
              <a:t>. [Accessed: 08-Jul-2018]</a:t>
            </a:r>
          </a:p>
          <a:p>
            <a:pPr algn="l" rtl="0"/>
            <a:r>
              <a:rPr lang="en-US" sz="1400" dirty="0"/>
              <a:t>[54] “Kano model,” </a:t>
            </a:r>
            <a:r>
              <a:rPr lang="en-US" sz="1400" i="1" dirty="0"/>
              <a:t>Wikipedia</a:t>
            </a:r>
            <a:r>
              <a:rPr lang="en-US" sz="1400" dirty="0"/>
              <a:t>. 27-Jun-2018 [Online]. Available: </a:t>
            </a:r>
            <a:r>
              <a:rPr lang="en-US" sz="1400" dirty="0">
                <a:hlinkClick r:id="rId3"/>
              </a:rPr>
              <a:t>https://en.wikipedia.org/w/index.php?title=Kano_model&amp;oldid=847738497</a:t>
            </a:r>
            <a:r>
              <a:rPr lang="en-US" sz="1400" dirty="0"/>
              <a:t>. [Accessed: 30-Jul-2018]</a:t>
            </a:r>
          </a:p>
          <a:p>
            <a:pPr algn="l" rtl="0"/>
            <a:r>
              <a:rPr lang="en-US" sz="1400" dirty="0"/>
              <a:t>[55] “</a:t>
            </a:r>
            <a:r>
              <a:rPr lang="en-US" sz="1400" dirty="0" err="1"/>
              <a:t>MeasuringU</a:t>
            </a:r>
            <a:r>
              <a:rPr lang="en-US" sz="1400" dirty="0"/>
              <a:t>: The User Experience of University Websites.” Jul-2018 [Online]. Available: </a:t>
            </a:r>
            <a:r>
              <a:rPr lang="en-US" sz="1400" dirty="0">
                <a:hlinkClick r:id="rId4"/>
              </a:rPr>
              <a:t>https://measuringu.com/ux-university/</a:t>
            </a:r>
            <a:r>
              <a:rPr lang="en-US" sz="1400" dirty="0"/>
              <a:t>. [Accessed: 26-Jul-2018]</a:t>
            </a:r>
          </a:p>
          <a:p>
            <a:pPr algn="l" rtl="0"/>
            <a:r>
              <a:rPr lang="en-US" sz="1400" dirty="0"/>
              <a:t>[56] </a:t>
            </a:r>
            <a:r>
              <a:rPr lang="en-US" sz="1400" i="1" dirty="0"/>
              <a:t>A curated list of awesome things related to Nuxt.js: </a:t>
            </a:r>
            <a:r>
              <a:rPr lang="en-US" sz="1400" i="1" dirty="0" err="1"/>
              <a:t>nuxt</a:t>
            </a:r>
            <a:r>
              <a:rPr lang="en-US" sz="1400" i="1" dirty="0"/>
              <a:t>-community/awesome-</a:t>
            </a:r>
            <a:r>
              <a:rPr lang="en-US" sz="1400" i="1" dirty="0" err="1"/>
              <a:t>nuxt</a:t>
            </a:r>
            <a:r>
              <a:rPr lang="en-US" sz="1400" dirty="0"/>
              <a:t>. </a:t>
            </a:r>
            <a:r>
              <a:rPr lang="en-US" sz="1400" dirty="0" err="1"/>
              <a:t>Nuxt</a:t>
            </a:r>
            <a:r>
              <a:rPr lang="en-US" sz="1400" dirty="0"/>
              <a:t> Community, 2018 [Online]. Available: </a:t>
            </a:r>
            <a:r>
              <a:rPr lang="en-US" sz="1400" dirty="0">
                <a:hlinkClick r:id="rId5"/>
              </a:rPr>
              <a:t>https://github.com/nuxt-community/awesome-nuxt</a:t>
            </a:r>
            <a:r>
              <a:rPr lang="en-US" sz="1400" dirty="0"/>
              <a:t>. [Accessed: 28-Aug-2018]</a:t>
            </a:r>
          </a:p>
          <a:p>
            <a:pPr algn="l" rtl="0"/>
            <a:r>
              <a:rPr lang="en-US" sz="1400" dirty="0"/>
              <a:t>[57] </a:t>
            </a:r>
            <a:r>
              <a:rPr lang="en-US" sz="1400" dirty="0" err="1"/>
              <a:t>ardalis</a:t>
            </a:r>
            <a:r>
              <a:rPr lang="en-US" sz="1400" dirty="0"/>
              <a:t>, “Choose between traditional web apps and single page apps.” [Online]. Available: </a:t>
            </a:r>
            <a:r>
              <a:rPr lang="en-US" sz="1400" dirty="0">
                <a:hlinkClick r:id="rId6"/>
              </a:rPr>
              <a:t>https://docs.microsoft.com/en-us/dotnet/standard/modern-web-apps-azure-architecture/choose-between-traditional-web-and-single-page-apps</a:t>
            </a:r>
            <a:r>
              <a:rPr lang="en-US" sz="1400" dirty="0"/>
              <a:t>. [Accessed: 28-Aug-2018]</a:t>
            </a:r>
          </a:p>
          <a:p>
            <a:pPr algn="l" rtl="0"/>
            <a:r>
              <a:rPr lang="en-US" sz="1400" dirty="0"/>
              <a:t>[58] “Amazon Mechanical Turk.” [Online]. Available: </a:t>
            </a:r>
            <a:r>
              <a:rPr lang="en-US" sz="1400" dirty="0">
                <a:hlinkClick r:id="rId7"/>
              </a:rPr>
              <a:t>https://www.mturk.com/</a:t>
            </a:r>
            <a:r>
              <a:rPr lang="en-US" sz="1400" dirty="0"/>
              <a:t>. [Accessed: 03-Mar-2018]</a:t>
            </a:r>
          </a:p>
          <a:p>
            <a:pPr algn="l" rtl="0"/>
            <a:r>
              <a:rPr lang="en-US" sz="1400" dirty="0"/>
              <a:t>[59] “Card Sorting Software | Optimal Workshop.” [Online]. Available: </a:t>
            </a:r>
            <a:r>
              <a:rPr lang="en-US" sz="1400" dirty="0">
                <a:hlinkClick r:id="rId8"/>
              </a:rPr>
              <a:t>https://www.optimalworkshop.com/optimalsort</a:t>
            </a:r>
            <a:r>
              <a:rPr lang="en-US" sz="1400" dirty="0"/>
              <a:t>. [Accessed: 13-Aug-2018]</a:t>
            </a:r>
          </a:p>
          <a:p>
            <a:pPr algn="l" rtl="0"/>
            <a:r>
              <a:rPr lang="en-US" sz="1400" dirty="0"/>
              <a:t>[60] “CMMI Institute - Capability Maturity Model Integration.” [Online]. Available: </a:t>
            </a:r>
            <a:r>
              <a:rPr lang="en-US" sz="1400" dirty="0">
                <a:hlinkClick r:id="rId9"/>
              </a:rPr>
              <a:t>https://cmmiinstitute.com/cmmi</a:t>
            </a:r>
            <a:r>
              <a:rPr lang="en-US" sz="1400" dirty="0"/>
              <a:t>. [Accessed: 28-Jun-2018]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62</a:t>
            </a:fld>
            <a:endParaRPr lang="en-US" dirty="0"/>
          </a:p>
        </p:txBody>
      </p:sp>
      <p:sp>
        <p:nvSpPr>
          <p:cNvPr id="12" name="Cross 11"/>
          <p:cNvSpPr/>
          <p:nvPr/>
        </p:nvSpPr>
        <p:spPr>
          <a:xfrm>
            <a:off x="4612057" y="83374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4798391" y="549753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621502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5" y="671193"/>
            <a:ext cx="5214937" cy="900159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</a:rPr>
              <a:t>منابع و مراجع </a:t>
            </a:r>
            <a:r>
              <a:rPr lang="fa-IR" sz="2400" b="1" spc="-150" dirty="0">
                <a:solidFill>
                  <a:schemeClr val="bg1">
                    <a:lumMod val="95000"/>
                  </a:schemeClr>
                </a:solidFill>
              </a:rPr>
              <a:t>(ادامه)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1571350"/>
            <a:ext cx="7886700" cy="4322996"/>
          </a:xfrm>
        </p:spPr>
        <p:txBody>
          <a:bodyPr/>
          <a:lstStyle/>
          <a:p>
            <a:pPr algn="l" rtl="0"/>
            <a:r>
              <a:rPr lang="en-US" sz="1400" dirty="0"/>
              <a:t>[61] “Computing Research &amp; Education.” [Online]. Available: </a:t>
            </a:r>
            <a:r>
              <a:rPr lang="en-US" sz="1400" dirty="0">
                <a:hlinkClick r:id="rId2"/>
              </a:rPr>
              <a:t>http://www.core.edu.au/</a:t>
            </a:r>
            <a:r>
              <a:rPr lang="en-US" sz="1400" dirty="0"/>
              <a:t>. [Accessed: 08-Jul-2018]</a:t>
            </a:r>
          </a:p>
          <a:p>
            <a:pPr algn="l" rtl="0"/>
            <a:r>
              <a:rPr lang="en-US" sz="1400" dirty="0"/>
              <a:t>[62] “Creating Server-side Rendered Vue.js Apps Using Nuxt.js,” </a:t>
            </a:r>
            <a:r>
              <a:rPr lang="en-US" sz="1400" i="1" dirty="0" err="1"/>
              <a:t>Toptal</a:t>
            </a:r>
            <a:r>
              <a:rPr lang="en-US" sz="1400" i="1" dirty="0"/>
              <a:t> Engineering Blog</a:t>
            </a:r>
            <a:r>
              <a:rPr lang="en-US" sz="1400" dirty="0"/>
              <a:t>. [Online]. Available: </a:t>
            </a:r>
            <a:r>
              <a:rPr lang="en-US" sz="1400" dirty="0">
                <a:hlinkClick r:id="rId3"/>
              </a:rPr>
              <a:t>https://www.toptal.com/vue-js/server-side-rendered-vue-js-using-nuxt-js</a:t>
            </a:r>
            <a:r>
              <a:rPr lang="en-US" sz="1400" dirty="0"/>
              <a:t>. [Accessed: 28-Aug-2018]</a:t>
            </a:r>
          </a:p>
          <a:p>
            <a:pPr algn="l" rtl="0"/>
            <a:r>
              <a:rPr lang="en-US" sz="1400" dirty="0"/>
              <a:t>[63] “</a:t>
            </a:r>
            <a:r>
              <a:rPr lang="en-US" sz="1400" dirty="0" err="1"/>
              <a:t>dblp</a:t>
            </a:r>
            <a:r>
              <a:rPr lang="en-US" sz="1400" dirty="0"/>
              <a:t>: computer science bibliography.” [Online]. Available: </a:t>
            </a:r>
            <a:r>
              <a:rPr lang="en-US" sz="1400" dirty="0">
                <a:hlinkClick r:id="rId4"/>
              </a:rPr>
              <a:t>https://dblp.uni-trier.de/</a:t>
            </a:r>
            <a:r>
              <a:rPr lang="en-US" sz="1400" dirty="0"/>
              <a:t>. [Accessed: 08-Jul-2018]</a:t>
            </a:r>
          </a:p>
          <a:p>
            <a:pPr algn="l" rtl="0"/>
            <a:r>
              <a:rPr lang="en-US" sz="1400" dirty="0"/>
              <a:t>[64] “Formative and Summative Evaluation,” </a:t>
            </a:r>
            <a:r>
              <a:rPr lang="en-US" sz="1400" i="1" dirty="0"/>
              <a:t>Emily Burritt’s E-Portfolio</a:t>
            </a:r>
            <a:r>
              <a:rPr lang="en-US" sz="1400" dirty="0"/>
              <a:t>. [Online]. Available: </a:t>
            </a:r>
            <a:r>
              <a:rPr lang="en-US" sz="1400" dirty="0">
                <a:hlinkClick r:id="rId5"/>
              </a:rPr>
              <a:t>http://emilyburritt.weebly.com/formative-and-summative-evaluation.html</a:t>
            </a:r>
            <a:r>
              <a:rPr lang="en-US" sz="1400" dirty="0"/>
              <a:t>. [Accessed: 29-Jul-2018]</a:t>
            </a:r>
          </a:p>
          <a:p>
            <a:pPr algn="l" rtl="0"/>
            <a:r>
              <a:rPr lang="en-US" sz="1400" dirty="0"/>
              <a:t>[65] “ISO 25010.” [Online]. Available: </a:t>
            </a:r>
            <a:r>
              <a:rPr lang="en-US" sz="1400" dirty="0">
                <a:hlinkClick r:id="rId6"/>
              </a:rPr>
              <a:t>http://iso25000.com/index.php/en/iso-25000-standards/iso-25010</a:t>
            </a:r>
            <a:r>
              <a:rPr lang="en-US" sz="1400" dirty="0"/>
              <a:t>. [Accessed: 26-Jul-2018]</a:t>
            </a:r>
          </a:p>
          <a:p>
            <a:pPr algn="l" rtl="0"/>
            <a:r>
              <a:rPr lang="en-US" sz="1400" dirty="0"/>
              <a:t>[66] “Progressive Web Apps  |  Web  |  Google Developers.” [Online]. Available: </a:t>
            </a:r>
            <a:r>
              <a:rPr lang="en-US" sz="1400" dirty="0">
                <a:hlinkClick r:id="rId7"/>
              </a:rPr>
              <a:t>https://developers.google.com/web/progressive-web-apps/</a:t>
            </a:r>
            <a:r>
              <a:rPr lang="en-US" sz="1400" dirty="0"/>
              <a:t>. [Accessed: 26-Jul-2018]</a:t>
            </a:r>
          </a:p>
          <a:p>
            <a:pPr algn="l" rtl="0"/>
            <a:r>
              <a:rPr lang="en-US" sz="1400" dirty="0"/>
              <a:t>[67] “</a:t>
            </a:r>
            <a:r>
              <a:rPr lang="en-US" sz="1400" dirty="0" err="1"/>
              <a:t>Scimago</a:t>
            </a:r>
            <a:r>
              <a:rPr lang="en-US" sz="1400" dirty="0"/>
              <a:t> Journal &amp; Country Rank.” [Online]. Available: </a:t>
            </a:r>
            <a:r>
              <a:rPr lang="en-US" sz="1400" dirty="0">
                <a:hlinkClick r:id="rId8"/>
              </a:rPr>
              <a:t>https://www.scimagojr.com/</a:t>
            </a:r>
            <a:r>
              <a:rPr lang="en-US" sz="1400" dirty="0"/>
              <a:t>. [Accessed: 08-Jul-2018]</a:t>
            </a:r>
          </a:p>
          <a:p>
            <a:pPr algn="l" rtl="0"/>
            <a:r>
              <a:rPr lang="en-US" sz="1400" dirty="0"/>
              <a:t>[68] “Sean Parker Says Facebook Was Designed to Be Addictive.” [Online]. Available: </a:t>
            </a:r>
            <a:r>
              <a:rPr lang="en-US" sz="1400" dirty="0">
                <a:hlinkClick r:id="rId9"/>
              </a:rPr>
              <a:t>http://adage.com/article/digital/sean-parker-worries-facebook-rotting-children-s-brains/311238/</a:t>
            </a:r>
            <a:r>
              <a:rPr lang="en-US" sz="1400" dirty="0"/>
              <a:t>. [Accessed: 03-Aug-2018]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63</a:t>
            </a:fld>
            <a:endParaRPr lang="en-US" dirty="0"/>
          </a:p>
        </p:txBody>
      </p:sp>
      <p:sp>
        <p:nvSpPr>
          <p:cNvPr id="12" name="Cross 11"/>
          <p:cNvSpPr/>
          <p:nvPr/>
        </p:nvSpPr>
        <p:spPr>
          <a:xfrm>
            <a:off x="4612057" y="83374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4798391" y="549753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387874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5655" y="671193"/>
            <a:ext cx="5214937" cy="900159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fa-IR" sz="3200" b="1" spc="-150" dirty="0">
                <a:solidFill>
                  <a:schemeClr val="bg1">
                    <a:lumMod val="95000"/>
                  </a:schemeClr>
                </a:solidFill>
              </a:rPr>
              <a:t>منابع و مراجع </a:t>
            </a:r>
            <a:r>
              <a:rPr lang="fa-IR" sz="2400" b="1" spc="-150" dirty="0">
                <a:solidFill>
                  <a:schemeClr val="bg1">
                    <a:lumMod val="95000"/>
                  </a:schemeClr>
                </a:solidFill>
              </a:rPr>
              <a:t>(ادامه)</a:t>
            </a:r>
            <a:endParaRPr lang="en-US" sz="3200" b="1" spc="-15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1571350"/>
            <a:ext cx="7886700" cy="4322996"/>
          </a:xfrm>
        </p:spPr>
        <p:txBody>
          <a:bodyPr/>
          <a:lstStyle/>
          <a:p>
            <a:pPr algn="l" rtl="0"/>
            <a:r>
              <a:rPr lang="en-US" sz="1400" dirty="0"/>
              <a:t>[69] “Training data, machine learning and human-in-the-loop for A.I.,” </a:t>
            </a:r>
            <a:r>
              <a:rPr lang="en-US" sz="1400" i="1" dirty="0" err="1"/>
              <a:t>CrowdFlower</a:t>
            </a:r>
            <a:r>
              <a:rPr lang="en-US" sz="1400" dirty="0"/>
              <a:t>. [Online]. Available: </a:t>
            </a:r>
            <a:r>
              <a:rPr lang="en-US" sz="1400" dirty="0">
                <a:hlinkClick r:id="rId2"/>
              </a:rPr>
              <a:t>https://www.crowdflower.com/</a:t>
            </a:r>
            <a:r>
              <a:rPr lang="en-US" sz="1400" dirty="0"/>
              <a:t>. [Accessed: 03-Mar-2018]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64</a:t>
            </a:fld>
            <a:endParaRPr lang="en-US" dirty="0"/>
          </a:p>
        </p:txBody>
      </p:sp>
      <p:sp>
        <p:nvSpPr>
          <p:cNvPr id="12" name="Cross 11"/>
          <p:cNvSpPr/>
          <p:nvPr/>
        </p:nvSpPr>
        <p:spPr>
          <a:xfrm>
            <a:off x="4612057" y="833741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>
            <a:off x="4798391" y="549753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00B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EEAA0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16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966495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0" r="12670"/>
          <a:stretch/>
        </p:blipFill>
        <p:spPr>
          <a:xfrm>
            <a:off x="4" y="4"/>
            <a:ext cx="9134375" cy="68829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9625" y="-24905"/>
            <a:ext cx="9144000" cy="6976121"/>
          </a:xfrm>
          <a:prstGeom prst="rect">
            <a:avLst/>
          </a:prstGeom>
          <a:solidFill>
            <a:srgbClr val="262626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50911" y="1628331"/>
            <a:ext cx="2024913" cy="45089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fa-IR" sz="28700" dirty="0">
                <a:solidFill>
                  <a:schemeClr val="bg1">
                    <a:alpha val="75000"/>
                  </a:schemeClr>
                </a:solidFill>
                <a:latin typeface="IRANSans" panose="02040503050201020203" pitchFamily="18" charset="-78"/>
                <a:ea typeface="Noto Sans" panose="020B0502040504020204" pitchFamily="34" charset="0"/>
                <a:cs typeface="IRANSans" panose="02040503050201020203" pitchFamily="18" charset="-78"/>
              </a:rPr>
              <a:t>؟</a:t>
            </a:r>
            <a:endParaRPr lang="en-US" sz="4000" dirty="0">
              <a:solidFill>
                <a:schemeClr val="bg1">
                  <a:alpha val="75000"/>
                </a:schemeClr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705600"/>
            <a:ext cx="0" cy="63500"/>
          </a:xfrm>
          <a:prstGeom prst="rect">
            <a:avLst/>
          </a:prstGeom>
          <a:solidFill>
            <a:srgbClr val="64646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 rot="2700000">
            <a:off x="1189612" y="1738517"/>
            <a:ext cx="372667" cy="372667"/>
          </a:xfrm>
          <a:prstGeom prst="plus">
            <a:avLst>
              <a:gd name="adj" fmla="val 39751"/>
            </a:avLst>
          </a:prstGeom>
          <a:solidFill>
            <a:srgbClr val="00B05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 rot="18900000">
            <a:off x="7139221" y="1078341"/>
            <a:ext cx="846506" cy="846506"/>
          </a:xfrm>
          <a:prstGeom prst="plus">
            <a:avLst>
              <a:gd name="adj" fmla="val 39751"/>
            </a:avLst>
          </a:prstGeom>
          <a:solidFill>
            <a:srgbClr val="00B05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/>
          <p:cNvSpPr/>
          <p:nvPr/>
        </p:nvSpPr>
        <p:spPr>
          <a:xfrm rot="2700000">
            <a:off x="3244803" y="5530791"/>
            <a:ext cx="574025" cy="574025"/>
          </a:xfrm>
          <a:prstGeom prst="plus">
            <a:avLst>
              <a:gd name="adj" fmla="val 39751"/>
            </a:avLst>
          </a:prstGeom>
          <a:solidFill>
            <a:srgbClr val="00B05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0318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66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42" y="1605468"/>
            <a:ext cx="2050453" cy="189973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سنجش استفاده‌پذیری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994052" y="30332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799409" y="440083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ابزارهای موجود و روش هرکدام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060608"/>
              </p:ext>
            </p:extLst>
          </p:nvPr>
        </p:nvGraphicFramePr>
        <p:xfrm>
          <a:off x="398434" y="1349864"/>
          <a:ext cx="6057160" cy="4310675"/>
        </p:xfrm>
        <a:graphic>
          <a:graphicData uri="http://schemas.openxmlformats.org/drawingml/2006/table">
            <a:tbl>
              <a:tblPr rtl="1">
                <a:tableStyleId>{073A0DAA-6AF3-43AB-8588-CEC1D06C72B9}</a:tableStyleId>
              </a:tblPr>
              <a:tblGrid>
                <a:gridCol w="2446475">
                  <a:extLst>
                    <a:ext uri="{9D8B030D-6E8A-4147-A177-3AD203B41FA5}">
                      <a16:colId xmlns:a16="http://schemas.microsoft.com/office/drawing/2014/main" val="1701845418"/>
                    </a:ext>
                  </a:extLst>
                </a:gridCol>
                <a:gridCol w="2613791">
                  <a:extLst>
                    <a:ext uri="{9D8B030D-6E8A-4147-A177-3AD203B41FA5}">
                      <a16:colId xmlns:a16="http://schemas.microsoft.com/office/drawing/2014/main" val="2551106797"/>
                    </a:ext>
                  </a:extLst>
                </a:gridCol>
                <a:gridCol w="996894">
                  <a:extLst>
                    <a:ext uri="{9D8B030D-6E8A-4147-A177-3AD203B41FA5}">
                      <a16:colId xmlns:a16="http://schemas.microsoft.com/office/drawing/2014/main" val="1945346567"/>
                    </a:ext>
                  </a:extLst>
                </a:gridCol>
              </a:tblGrid>
              <a:tr h="176873"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سناریوی مطرح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روش سنجش و اندازه‌گیری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فراوانی ابزارها</a:t>
                      </a: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746289730"/>
                  </a:ext>
                </a:extLst>
              </a:tr>
              <a:tr h="176873">
                <a:tc rowSpan="3">
                  <a:txBody>
                    <a:bodyPr/>
                    <a:lstStyle/>
                    <a:p>
                      <a:pPr algn="ctr" rtl="1" fontAlgn="ctr"/>
                      <a:r>
                        <a:rPr lang="ar-BH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انجام یک تراکنش</a:t>
                      </a:r>
                      <a:endParaRPr lang="ar-BH" sz="11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پرسشنامه متنی و تصویری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۷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1558408881"/>
                  </a:ext>
                </a:extLst>
              </a:tr>
              <a:tr h="176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پیمایشی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۳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144962505"/>
                  </a:ext>
                </a:extLst>
              </a:tr>
              <a:tr h="1862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ذخیره‌سازی کلیک‌های کاربران و پروفایل‌سازی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۱۴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3858622845"/>
                  </a:ext>
                </a:extLst>
              </a:tr>
              <a:tr h="176873">
                <a:tc rowSpan="3">
                  <a:txBody>
                    <a:bodyPr/>
                    <a:lstStyle/>
                    <a:p>
                      <a:pPr algn="ctr" rtl="1" fontAlgn="ctr"/>
                      <a:r>
                        <a:rPr lang="ar-BH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مقایسه محصولات</a:t>
                      </a:r>
                      <a:endParaRPr lang="ar-BH" sz="11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ترجیح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۱۰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400775922"/>
                  </a:ext>
                </a:extLst>
              </a:tr>
              <a:tr h="176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تست‌های مرتبط با حافظه کوتاه‌مدت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۶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2296591498"/>
                  </a:ext>
                </a:extLst>
              </a:tr>
              <a:tr h="176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پرسشنامه متنی و تصویری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۱۳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1483252261"/>
                  </a:ext>
                </a:extLst>
              </a:tr>
              <a:tr h="186262">
                <a:tc rowSpan="3">
                  <a:txBody>
                    <a:bodyPr/>
                    <a:lstStyle/>
                    <a:p>
                      <a:pPr algn="ctr" rtl="1" fontAlgn="ctr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ارزیابی استفاده مکرر از محصول</a:t>
                      </a:r>
                      <a:endParaRPr lang="ar-BH" sz="11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ذخیره‌سازی کلیک‌های کاربران و پروفایل‌سازی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۶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2484001322"/>
                  </a:ext>
                </a:extLst>
              </a:tr>
              <a:tr h="176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تست‌های مرتبط با حافظه کوتاه‌مدت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۶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1079970732"/>
                  </a:ext>
                </a:extLst>
              </a:tr>
              <a:tr h="176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پیمایشی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۷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2867897630"/>
                  </a:ext>
                </a:extLst>
              </a:tr>
              <a:tr h="176873">
                <a:tc rowSpan="4">
                  <a:txBody>
                    <a:bodyPr/>
                    <a:lstStyle/>
                    <a:p>
                      <a:pPr algn="ctr" rtl="1" fontAlgn="ctr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ارزیابی پیمایش و معماری اطلاعات سامانه</a:t>
                      </a:r>
                      <a:endParaRPr lang="ar-BH" sz="11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پرسشنامه متنی و تصویری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۹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739151506"/>
                  </a:ext>
                </a:extLst>
              </a:tr>
              <a:tr h="176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پیمایشی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۱۴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1959533916"/>
                  </a:ext>
                </a:extLst>
              </a:tr>
              <a:tr h="176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استفاده از حسگر ردیاب چشم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2018389134"/>
                  </a:ext>
                </a:extLst>
              </a:tr>
              <a:tr h="1862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ذخیره‌سازی کلیک‌های کاربران و پروفایل‌سازی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۸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2136294967"/>
                  </a:ext>
                </a:extLst>
              </a:tr>
              <a:tr h="186262">
                <a:tc rowSpan="2">
                  <a:txBody>
                    <a:bodyPr/>
                    <a:lstStyle/>
                    <a:p>
                      <a:pPr algn="ctr" rtl="1" fontAlgn="ctr"/>
                      <a:r>
                        <a:rPr lang="ar-BH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افزایش آگاهی</a:t>
                      </a:r>
                      <a:endParaRPr lang="ar-BH" sz="11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 سوالات مربوط به طرح‌های مفهومی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۷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773297330"/>
                  </a:ext>
                </a:extLst>
              </a:tr>
              <a:tr h="176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ترجیح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۵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2457147380"/>
                  </a:ext>
                </a:extLst>
              </a:tr>
              <a:tr h="176873">
                <a:tc rowSpan="5">
                  <a:txBody>
                    <a:bodyPr/>
                    <a:lstStyle/>
                    <a:p>
                      <a:pPr algn="ctr" rtl="1" fontAlgn="ctr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کشف مشکل</a:t>
                      </a:r>
                      <a:endParaRPr lang="ar-BH" sz="11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بررسی فنی و جزئیات کد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۶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3636912557"/>
                  </a:ext>
                </a:extLst>
              </a:tr>
              <a:tr h="1862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ذخیره‌سازی کلیک‌های کاربران و پروفایل‌سازی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۹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4059082651"/>
                  </a:ext>
                </a:extLst>
              </a:tr>
              <a:tr h="1862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 سوالات مربوط به طرح‌های مفهومی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۹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1797661557"/>
                  </a:ext>
                </a:extLst>
              </a:tr>
              <a:tr h="176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استفاده از حسگر ردیاب چشم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3628675941"/>
                  </a:ext>
                </a:extLst>
              </a:tr>
              <a:tr h="176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پرسشنامه متنی و تصویری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۱۱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3498003129"/>
                  </a:ext>
                </a:extLst>
              </a:tr>
              <a:tr h="176873">
                <a:tc rowSpan="3">
                  <a:txBody>
                    <a:bodyPr/>
                    <a:lstStyle/>
                    <a:p>
                      <a:pPr algn="ctr" rtl="1" fontAlgn="ctr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حداکثرسازی استفاده‌پذیری یک محصول حیاتی</a:t>
                      </a:r>
                      <a:endParaRPr lang="ar-BH" sz="11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استفاده از حسگر ردیاب چشم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1963094413"/>
                  </a:ext>
                </a:extLst>
              </a:tr>
              <a:tr h="1768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ترجیح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۸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2463001975"/>
                  </a:ext>
                </a:extLst>
              </a:tr>
              <a:tr h="1862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ذخیره‌سازی کلیک‌های کاربران و پروفایل‌سازی</a:t>
                      </a:r>
                    </a:p>
                  </a:txBody>
                  <a:tcPr marL="6181" marR="6181" marT="4121" marB="4121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۴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181" marR="6181" marT="4121" marB="4121" anchor="b"/>
                </a:tc>
                <a:extLst>
                  <a:ext uri="{0D108BD9-81ED-4DB2-BD59-A6C34878D82A}">
                    <a16:rowId xmlns:a16="http://schemas.microsoft.com/office/drawing/2014/main" val="393384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76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834243" y="1"/>
            <a:ext cx="2309759" cy="6400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67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6834242" y="1605468"/>
            <a:ext cx="2050453" cy="189973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سنجش استفاده‌پذیری </a:t>
            </a:r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(ادامه)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6994054" y="1540103"/>
            <a:ext cx="310095" cy="310661"/>
          </a:xfrm>
          <a:prstGeom prst="triangle">
            <a:avLst>
              <a:gd name="adj" fmla="val 100000"/>
            </a:avLst>
          </a:prstGeom>
          <a:solidFill>
            <a:srgbClr val="FF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34240" y="113764"/>
            <a:ext cx="0" cy="28562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994052" y="3033286"/>
            <a:ext cx="1762330" cy="0"/>
          </a:xfrm>
          <a:prstGeom prst="line">
            <a:avLst/>
          </a:prstGeom>
          <a:ln w="349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 Placeholder 2"/>
          <p:cNvSpPr txBox="1">
            <a:spLocks/>
          </p:cNvSpPr>
          <p:nvPr/>
        </p:nvSpPr>
        <p:spPr>
          <a:xfrm>
            <a:off x="799409" y="440083"/>
            <a:ext cx="5799279" cy="682250"/>
          </a:xfrm>
          <a:prstGeom prst="rect">
            <a:avLst/>
          </a:prstGeom>
          <a:noFill/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a-IR" sz="3600" b="1" dirty="0">
                <a:solidFill>
                  <a:srgbClr val="FF5050"/>
                </a:solidFill>
                <a:latin typeface="Yas" panose="02000503080000020003" pitchFamily="2" charset="-78"/>
                <a:cs typeface="Yas" panose="02000503080000020003" pitchFamily="2" charset="-78"/>
              </a:rPr>
              <a:t>ابزارهای موجود و روش هرکدام</a:t>
            </a:r>
            <a:endParaRPr lang="en-US" sz="3600" b="1" dirty="0">
              <a:solidFill>
                <a:srgbClr val="FF5050"/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FF5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</a:p>
            <a:p>
              <a:pPr algn="r">
                <a:defRPr/>
              </a:pP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5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    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</p:grpSp>
      <p:sp>
        <p:nvSpPr>
          <p:cNvPr id="17" name="Text Placeholder 2"/>
          <p:cNvSpPr txBox="1">
            <a:spLocks/>
          </p:cNvSpPr>
          <p:nvPr/>
        </p:nvSpPr>
        <p:spPr>
          <a:xfrm>
            <a:off x="2225556" y="6286146"/>
            <a:ext cx="4869563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596545"/>
              </p:ext>
            </p:extLst>
          </p:nvPr>
        </p:nvGraphicFramePr>
        <p:xfrm>
          <a:off x="255108" y="1540101"/>
          <a:ext cx="6279801" cy="2606172"/>
        </p:xfrm>
        <a:graphic>
          <a:graphicData uri="http://schemas.openxmlformats.org/drawingml/2006/table">
            <a:tbl>
              <a:tblPr rtl="1">
                <a:tableStyleId>{073A0DAA-6AF3-43AB-8588-CEC1D06C72B9}</a:tableStyleId>
              </a:tblPr>
              <a:tblGrid>
                <a:gridCol w="2536399">
                  <a:extLst>
                    <a:ext uri="{9D8B030D-6E8A-4147-A177-3AD203B41FA5}">
                      <a16:colId xmlns:a16="http://schemas.microsoft.com/office/drawing/2014/main" val="1701845418"/>
                    </a:ext>
                  </a:extLst>
                </a:gridCol>
                <a:gridCol w="2709865">
                  <a:extLst>
                    <a:ext uri="{9D8B030D-6E8A-4147-A177-3AD203B41FA5}">
                      <a16:colId xmlns:a16="http://schemas.microsoft.com/office/drawing/2014/main" val="2551106797"/>
                    </a:ext>
                  </a:extLst>
                </a:gridCol>
                <a:gridCol w="1033537">
                  <a:extLst>
                    <a:ext uri="{9D8B030D-6E8A-4147-A177-3AD203B41FA5}">
                      <a16:colId xmlns:a16="http://schemas.microsoft.com/office/drawing/2014/main" val="1945346567"/>
                    </a:ext>
                  </a:extLst>
                </a:gridCol>
              </a:tblGrid>
              <a:tr h="183374"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سناریوی مطرح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روش سنجش و اندازه‌گیری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فراوانی ابزارها</a:t>
                      </a: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746289730"/>
                  </a:ext>
                </a:extLst>
              </a:tr>
              <a:tr h="183374">
                <a:tc rowSpan="4">
                  <a:txBody>
                    <a:bodyPr/>
                    <a:lstStyle/>
                    <a:p>
                      <a:pPr algn="ctr" rtl="1" fontAlgn="ctr"/>
                      <a:r>
                        <a:rPr lang="ar-BH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ایجاد تجربه کاربری مثبت</a:t>
                      </a:r>
                      <a:endParaRPr lang="ar-BH" sz="11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پرسشنامه متنی و تصویری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۳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3104234902"/>
                  </a:ext>
                </a:extLst>
              </a:tr>
              <a:tr h="183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ترجیح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۸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3634833758"/>
                  </a:ext>
                </a:extLst>
              </a:tr>
              <a:tr h="193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 سوالات مربوط به طرح‌های مفهومی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۷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3134319400"/>
                  </a:ext>
                </a:extLst>
              </a:tr>
              <a:tr h="193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ذخیره‌سازی کلیک‌های کاربران و پروفایل‌سازی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۶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3753048719"/>
                  </a:ext>
                </a:extLst>
              </a:tr>
              <a:tr h="183374">
                <a:tc rowSpan="6">
                  <a:txBody>
                    <a:bodyPr/>
                    <a:lstStyle/>
                    <a:p>
                      <a:pPr algn="ctr" rtl="1" fontAlgn="ctr"/>
                      <a:r>
                        <a:rPr lang="ar-BH" sz="1100" dirty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ارزیابی تاثیرات تغییرات جزئی و نامحسوس</a:t>
                      </a:r>
                      <a:endParaRPr lang="ar-BH" sz="1100" b="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بررسی فنی و جزئیات کد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۳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3423023226"/>
                  </a:ext>
                </a:extLst>
              </a:tr>
              <a:tr h="183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استفاده از حسگر ردیاب چشم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4092487423"/>
                  </a:ext>
                </a:extLst>
              </a:tr>
              <a:tr h="183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ترجیح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۵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2011123667"/>
                  </a:ext>
                </a:extLst>
              </a:tr>
              <a:tr h="193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ذخیره‌سازی کلیک‌های کاربران و پروفایل‌سازی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۹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22225967"/>
                  </a:ext>
                </a:extLst>
              </a:tr>
              <a:tr h="183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پرسشنامه متنی و تصویری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۷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2662395136"/>
                  </a:ext>
                </a:extLst>
              </a:tr>
              <a:tr h="183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تست‌های مرتبط با حافظه کوتاه‌مدت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۶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2125162720"/>
                  </a:ext>
                </a:extLst>
              </a:tr>
              <a:tr h="183374">
                <a:tc rowSpan="3">
                  <a:txBody>
                    <a:bodyPr/>
                    <a:lstStyle/>
                    <a:p>
                      <a:pPr algn="ctr" rtl="1" fontAlgn="ctr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مقایسه طراحی‌های مختلف</a:t>
                      </a:r>
                      <a:endParaRPr lang="ar-BH" sz="1100" b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تست ترجیح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۱۰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2133299869"/>
                  </a:ext>
                </a:extLst>
              </a:tr>
              <a:tr h="1931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 سوالات مربوط به طرح‌های مفهومی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۷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1418243720"/>
                  </a:ext>
                </a:extLst>
              </a:tr>
              <a:tr h="1833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ar-BH" sz="110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پرسشنامه متنی و تصویری</a:t>
                      </a:r>
                    </a:p>
                  </a:txBody>
                  <a:tcPr marL="6408" marR="6408" marT="4272" marB="4272" anchor="b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100" dirty="0" smtClean="0">
                          <a:effectLst/>
                          <a:latin typeface="Yas" panose="02000503080000020003" pitchFamily="2" charset="-78"/>
                          <a:cs typeface="Yas" panose="02000503080000020003" pitchFamily="2" charset="-78"/>
                        </a:rPr>
                        <a:t>۹</a:t>
                      </a:r>
                      <a:endParaRPr lang="en-US" sz="1100" dirty="0">
                        <a:effectLst/>
                        <a:latin typeface="Yas" panose="02000503080000020003" pitchFamily="2" charset="-78"/>
                        <a:cs typeface="Yas" panose="02000503080000020003" pitchFamily="2" charset="-78"/>
                      </a:endParaRPr>
                    </a:p>
                  </a:txBody>
                  <a:tcPr marL="6408" marR="6408" marT="4272" marB="4272" anchor="b"/>
                </a:tc>
                <a:extLst>
                  <a:ext uri="{0D108BD9-81ED-4DB2-BD59-A6C34878D82A}">
                    <a16:rowId xmlns:a16="http://schemas.microsoft.com/office/drawing/2014/main" val="2244857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12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4"/>
            <a:ext cx="9144000" cy="6506815"/>
          </a:xfrm>
          <a:prstGeom prst="rect">
            <a:avLst/>
          </a:prstGeom>
          <a:solidFill>
            <a:srgbClr val="7EBA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Rectangle 40"/>
          <p:cNvSpPr/>
          <p:nvPr/>
        </p:nvSpPr>
        <p:spPr>
          <a:xfrm>
            <a:off x="563853" y="1785083"/>
            <a:ext cx="3976087" cy="3684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778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/>
          <p:cNvSpPr/>
          <p:nvPr/>
        </p:nvSpPr>
        <p:spPr>
          <a:xfrm>
            <a:off x="4539940" y="1785083"/>
            <a:ext cx="4079231" cy="3684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778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39939" y="2474428"/>
            <a:ext cx="4079230" cy="625621"/>
          </a:xfrm>
        </p:spPr>
        <p:txBody>
          <a:bodyPr/>
          <a:lstStyle/>
          <a:p>
            <a:pPr algn="ctr" rtl="1">
              <a:lnSpc>
                <a:spcPct val="100000"/>
              </a:lnSpc>
            </a:pPr>
            <a:r>
              <a:rPr lang="fa-IR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فضای کاری طراحی*</a:t>
            </a:r>
            <a:endParaRPr lang="fa-IR" b="1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Placeholder 2"/>
          <p:cNvSpPr txBox="1">
            <a:spLocks/>
          </p:cNvSpPr>
          <p:nvPr/>
        </p:nvSpPr>
        <p:spPr>
          <a:xfrm>
            <a:off x="563850" y="2008887"/>
            <a:ext cx="3976089" cy="625621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fa-IR" b="1" dirty="0">
                <a:solidFill>
                  <a:schemeClr val="tx1">
                    <a:lumMod val="75000"/>
                    <a:lumOff val="2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مدل تشدید خرابی</a:t>
            </a:r>
            <a:endParaRPr lang="fa-IR" b="1" dirty="0">
              <a:solidFill>
                <a:schemeClr val="tx1">
                  <a:lumMod val="75000"/>
                  <a:lumOff val="2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44" name="Isosceles Triangle 43"/>
          <p:cNvSpPr/>
          <p:nvPr/>
        </p:nvSpPr>
        <p:spPr>
          <a:xfrm rot="13500000">
            <a:off x="2194964" y="4957987"/>
            <a:ext cx="423223" cy="423997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 rot="2700000">
            <a:off x="6367945" y="1872623"/>
            <a:ext cx="423223" cy="423997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472838" y="5752507"/>
            <a:ext cx="227332" cy="227332"/>
          </a:xfrm>
          <a:prstGeom prst="plus">
            <a:avLst>
              <a:gd name="adj" fmla="val 39751"/>
            </a:avLst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33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chemeClr val="accent6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chemeClr val="accent6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chemeClr val="accent6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 </a:t>
              </a:r>
              <a:r>
                <a:rPr lang="fa-IR" sz="1400" dirty="0"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4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</a:t>
              </a:r>
              <a:r>
                <a:rPr lang="fa-I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مهندسی کامپیوتر و فناوری اطلاعات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</a:t>
              </a:r>
              <a:r>
                <a:rPr lang="fa-IR" sz="1200" b="1" dirty="0"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6" name="Text Placeholder 2"/>
          <p:cNvSpPr txBox="1">
            <a:spLocks/>
          </p:cNvSpPr>
          <p:nvPr/>
        </p:nvSpPr>
        <p:spPr>
          <a:xfrm>
            <a:off x="2225555" y="6286146"/>
            <a:ext cx="4737162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472839" y="721040"/>
            <a:ext cx="7419934" cy="803698"/>
          </a:xfrm>
          <a:prstGeom prst="rect">
            <a:avLst/>
          </a:prstGeom>
        </p:spPr>
        <p:txBody>
          <a:bodyPr anchor="t"/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ea typeface="+mj-ea"/>
                <a:cs typeface="Yas" panose="02000503080000020003" pitchFamily="2" charset="-78"/>
              </a:defRPr>
            </a:lvl1pPr>
          </a:lstStyle>
          <a:p>
            <a:pPr>
              <a:lnSpc>
                <a:spcPct val="100000"/>
              </a:lnSpc>
            </a:pPr>
            <a:r>
              <a:rPr lang="fa-IR" sz="44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39700" dist="38100" dir="5400000" algn="t" rotWithShape="0">
                    <a:prstClr val="black">
                      <a:alpha val="0"/>
                    </a:prstClr>
                  </a:outerShdw>
                </a:effectLst>
              </a:rPr>
              <a:t>سامانه‌های کاربردی مبتنی بر وب </a:t>
            </a:r>
            <a:r>
              <a:rPr lang="fa-IR" sz="24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39700" dist="38100" dir="5400000" algn="t" rotWithShape="0">
                    <a:prstClr val="black">
                      <a:alpha val="0"/>
                    </a:prstClr>
                  </a:outerShdw>
                </a:effectLst>
              </a:rPr>
              <a:t>(ادامه)</a:t>
            </a:r>
            <a:endParaRPr lang="en-US" sz="16600" b="1" spc="-150" dirty="0">
              <a:solidFill>
                <a:schemeClr val="bg1">
                  <a:lumMod val="95000"/>
                </a:schemeClr>
              </a:solidFill>
              <a:effectLst>
                <a:outerShdw blurRad="139700" dist="38100" dir="5400000" algn="t" rotWithShape="0">
                  <a:prstClr val="black">
                    <a:alpha val="0"/>
                  </a:prstClr>
                </a:outerShdw>
              </a:effectLst>
            </a:endParaRPr>
          </a:p>
        </p:txBody>
      </p:sp>
      <p:sp>
        <p:nvSpPr>
          <p:cNvPr id="38" name="Cross 37"/>
          <p:cNvSpPr/>
          <p:nvPr/>
        </p:nvSpPr>
        <p:spPr>
          <a:xfrm>
            <a:off x="7762474" y="554807"/>
            <a:ext cx="454982" cy="454982"/>
          </a:xfrm>
          <a:prstGeom prst="plus">
            <a:avLst>
              <a:gd name="adj" fmla="val 39751"/>
            </a:avLst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672" y="2901811"/>
            <a:ext cx="2027665" cy="18969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8" y="3100047"/>
            <a:ext cx="3919784" cy="12595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5078" y="4870447"/>
            <a:ext cx="404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* شکل، نشان دهنده توالی نیست، بلکه توالی مراحل توسط متدولوژی مشخص می‌شوند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3726628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4"/>
            <a:ext cx="9144000" cy="6506815"/>
          </a:xfrm>
          <a:prstGeom prst="rect">
            <a:avLst/>
          </a:prstGeom>
          <a:solidFill>
            <a:srgbClr val="7EBA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Rectangle 39"/>
          <p:cNvSpPr/>
          <p:nvPr/>
        </p:nvSpPr>
        <p:spPr>
          <a:xfrm>
            <a:off x="563850" y="1785083"/>
            <a:ext cx="8055321" cy="3684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92100" dist="1778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8256" y="2120824"/>
            <a:ext cx="5212236" cy="641302"/>
          </a:xfrm>
        </p:spPr>
        <p:txBody>
          <a:bodyPr/>
          <a:lstStyle/>
          <a:p>
            <a:pPr rtl="1">
              <a:lnSpc>
                <a:spcPct val="100000"/>
              </a:lnSpc>
            </a:pPr>
            <a:r>
              <a:rPr lang="fa-IR" sz="3600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کدام رابط کاربری «خوب» است؟</a:t>
            </a:r>
            <a:endParaRPr lang="fa-IR" sz="3600" b="1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839" y="721040"/>
            <a:ext cx="7419934" cy="803698"/>
          </a:xfrm>
        </p:spPr>
        <p:txBody>
          <a:bodyPr anchor="t"/>
          <a:lstStyle/>
          <a:p>
            <a:pPr rtl="1">
              <a:lnSpc>
                <a:spcPct val="100000"/>
              </a:lnSpc>
            </a:pPr>
            <a:r>
              <a:rPr lang="fa-IR" sz="44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39700" dist="38100" dir="5400000" algn="t" rotWithShape="0">
                    <a:prstClr val="black">
                      <a:alpha val="0"/>
                    </a:prstClr>
                  </a:outerShdw>
                </a:effectLst>
              </a:rPr>
              <a:t>سامانه‌های کاربردی مبتنی بر وب </a:t>
            </a:r>
            <a:r>
              <a:rPr lang="fa-IR" sz="2400" b="1" spc="-150" dirty="0">
                <a:solidFill>
                  <a:schemeClr val="bg1">
                    <a:lumMod val="95000"/>
                  </a:schemeClr>
                </a:solidFill>
                <a:effectLst>
                  <a:outerShdw blurRad="139700" dist="38100" dir="5400000" algn="t" rotWithShape="0">
                    <a:prstClr val="black">
                      <a:alpha val="0"/>
                    </a:prstClr>
                  </a:outerShdw>
                </a:effectLst>
              </a:rPr>
              <a:t>(ادامه)</a:t>
            </a:r>
            <a:endParaRPr lang="en-US" sz="16600" b="1" spc="-150" dirty="0">
              <a:solidFill>
                <a:schemeClr val="bg1">
                  <a:lumMod val="95000"/>
                </a:schemeClr>
              </a:solidFill>
              <a:effectLst>
                <a:outerShdw blurRad="139700" dist="38100" dir="5400000" algn="t" rotWithShape="0">
                  <a:prstClr val="black">
                    <a:alpha val="0"/>
                  </a:prst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700172" y="2959200"/>
            <a:ext cx="7529431" cy="2006500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Low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دخیل بودن جنبه‌های هنری در طراحی رابط کاربری، پاسخ به این سوال را سلیقه‌ای می‌کند و نمی‌توان به طور الگوریتمی به آن پاسخ داد.</a:t>
            </a:r>
          </a:p>
          <a:p>
            <a:pPr marL="342900" indent="-342900" algn="justLow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fa-IR" sz="20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  <a:p>
            <a:pPr marL="342900" indent="-342900" algn="justLow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وگرنه وبسایت دانشگاه‌ها و موسسات آموزش عالی می‌بایست بهترین رابط کاربری را می‌داشتند!</a:t>
            </a:r>
          </a:p>
        </p:txBody>
      </p:sp>
      <p:sp>
        <p:nvSpPr>
          <p:cNvPr id="45" name="Isosceles Triangle 44"/>
          <p:cNvSpPr/>
          <p:nvPr/>
        </p:nvSpPr>
        <p:spPr>
          <a:xfrm rot="8028969">
            <a:off x="7759225" y="2229479"/>
            <a:ext cx="423223" cy="423997"/>
          </a:xfrm>
          <a:prstGeom prst="triangle">
            <a:avLst>
              <a:gd name="adj" fmla="val 100000"/>
            </a:avLst>
          </a:prstGeom>
          <a:solidFill>
            <a:srgbClr val="7EB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ross 45"/>
          <p:cNvSpPr/>
          <p:nvPr/>
        </p:nvSpPr>
        <p:spPr>
          <a:xfrm>
            <a:off x="7762474" y="554807"/>
            <a:ext cx="454982" cy="454982"/>
          </a:xfrm>
          <a:prstGeom prst="plus">
            <a:avLst>
              <a:gd name="adj" fmla="val 39751"/>
            </a:avLst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/>
          <p:cNvSpPr/>
          <p:nvPr/>
        </p:nvSpPr>
        <p:spPr>
          <a:xfrm>
            <a:off x="472838" y="5752507"/>
            <a:ext cx="227332" cy="227332"/>
          </a:xfrm>
          <a:prstGeom prst="plus">
            <a:avLst>
              <a:gd name="adj" fmla="val 39751"/>
            </a:avLst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33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chemeClr val="accent6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chemeClr val="accent6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chemeClr val="accent6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     </a:t>
              </a:r>
              <a:r>
                <a:rPr lang="fa-IR" sz="1400" dirty="0"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34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</a:t>
              </a:r>
              <a:r>
                <a:rPr lang="fa-I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دانشکده مهندسی کامپیوتر و فناوری اطلاعات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</a:t>
              </a:r>
              <a:r>
                <a:rPr lang="fa-IR" sz="1200" b="1" dirty="0"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6" name="Text Placeholder 2"/>
          <p:cNvSpPr txBox="1">
            <a:spLocks/>
          </p:cNvSpPr>
          <p:nvPr/>
        </p:nvSpPr>
        <p:spPr>
          <a:xfrm>
            <a:off x="2225555" y="6286146"/>
            <a:ext cx="4737162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3568952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589" y="-37384"/>
            <a:ext cx="9522489" cy="632352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9525" y="-2440"/>
            <a:ext cx="9199645" cy="251704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71000"/>
                </a:scheme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/>
          </a:p>
        </p:txBody>
      </p:sp>
      <p:sp>
        <p:nvSpPr>
          <p:cNvPr id="16" name="Rectangle 15"/>
          <p:cNvSpPr/>
          <p:nvPr/>
        </p:nvSpPr>
        <p:spPr>
          <a:xfrm>
            <a:off x="0" y="-30492"/>
            <a:ext cx="9144001" cy="6441340"/>
          </a:xfrm>
          <a:prstGeom prst="rect">
            <a:avLst/>
          </a:prstGeom>
          <a:solidFill>
            <a:schemeClr val="tx1">
              <a:lumMod val="75000"/>
              <a:lumOff val="2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016" y="1047101"/>
            <a:ext cx="6277971" cy="1089891"/>
          </a:xfrm>
        </p:spPr>
        <p:txBody>
          <a:bodyPr anchor="t"/>
          <a:lstStyle/>
          <a:p>
            <a:pPr algn="ctr" rtl="1">
              <a:lnSpc>
                <a:spcPct val="100000"/>
              </a:lnSpc>
            </a:pPr>
            <a:r>
              <a:rPr lang="fa-IR" b="1" spc="-150" dirty="0">
                <a:solidFill>
                  <a:schemeClr val="bg1"/>
                </a:solidFill>
                <a:effectLst>
                  <a:outerShdw blurRad="254000" dist="114300" dir="5400000" sx="101000" sy="101000" algn="t" rotWithShape="0">
                    <a:prstClr val="black"/>
                  </a:outerShdw>
                </a:effectLst>
              </a:rPr>
              <a:t>جمع‌سپاری</a:t>
            </a:r>
            <a:endParaRPr lang="en-US" sz="28700" b="1" spc="-150" dirty="0">
              <a:solidFill>
                <a:schemeClr val="bg1"/>
              </a:solidFill>
              <a:effectLst>
                <a:outerShdw blurRad="254000" dist="114300" dir="5400000" sx="101000" sy="101000" algn="t" rotWithShape="0">
                  <a:prstClr val="black"/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64493" y="6535555"/>
            <a:ext cx="2057400" cy="256106"/>
          </a:xfrm>
        </p:spPr>
        <p:txBody>
          <a:bodyPr/>
          <a:lstStyle/>
          <a:p>
            <a:pPr rtl="1"/>
            <a:fld id="{49F416C5-C567-4011-9A78-FEAFA57FBFF4}" type="slidenum">
              <a:rPr lang="en-US" smtClean="0"/>
              <a:pPr rtl="1"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286146"/>
            <a:ext cx="9144000" cy="249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/>
          <p:cNvSpPr/>
          <p:nvPr/>
        </p:nvSpPr>
        <p:spPr>
          <a:xfrm>
            <a:off x="6536247" y="1017823"/>
            <a:ext cx="426470" cy="426470"/>
          </a:xfrm>
          <a:prstGeom prst="plus">
            <a:avLst>
              <a:gd name="adj" fmla="val 39751"/>
            </a:avLst>
          </a:prstGeom>
          <a:solidFill>
            <a:srgbClr val="7EBA56"/>
          </a:solidFill>
          <a:ln>
            <a:noFill/>
          </a:ln>
          <a:effectLst>
            <a:outerShdw blurRad="1397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/>
          <p:cNvSpPr/>
          <p:nvPr/>
        </p:nvSpPr>
        <p:spPr>
          <a:xfrm>
            <a:off x="5974272" y="1017823"/>
            <a:ext cx="426470" cy="426470"/>
          </a:xfrm>
          <a:prstGeom prst="plus">
            <a:avLst>
              <a:gd name="adj" fmla="val 39751"/>
            </a:avLst>
          </a:prstGeom>
          <a:solidFill>
            <a:srgbClr val="7EBA56"/>
          </a:solidFill>
          <a:ln>
            <a:noFill/>
          </a:ln>
          <a:effectLst>
            <a:outerShdw blurRad="1397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"/>
          <p:cNvSpPr txBox="1">
            <a:spLocks/>
          </p:cNvSpPr>
          <p:nvPr/>
        </p:nvSpPr>
        <p:spPr>
          <a:xfrm>
            <a:off x="541521" y="2260671"/>
            <a:ext cx="8097552" cy="2750072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85000"/>
                  </a:schemeClr>
                </a:solidFill>
                <a:effectLst>
                  <a:outerShdw blurRad="546100" dist="419100" dir="5400000" sx="106000" sy="106000" algn="t" rotWithShape="0">
                    <a:prstClr val="black"/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برای جمع‌آوری داده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85000"/>
                  </a:schemeClr>
                </a:solidFill>
                <a:effectLst>
                  <a:outerShdw blurRad="546100" dist="419100" dir="5400000" sx="106000" sy="106000" algn="t" rotWithShape="0">
                    <a:prstClr val="black"/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صرف‌جویی در وقت و هزینه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85000"/>
                  </a:schemeClr>
                </a:solidFill>
                <a:effectLst>
                  <a:outerShdw blurRad="546100" dist="419100" dir="5400000" sx="106000" sy="106000" algn="t" rotWithShape="0">
                    <a:prstClr val="black"/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پاسخ به پرسش </a:t>
            </a:r>
            <a:r>
              <a:rPr lang="fa-IR" sz="2000" dirty="0">
                <a:solidFill>
                  <a:schemeClr val="bg1">
                    <a:lumMod val="85000"/>
                  </a:schemeClr>
                </a:solidFill>
                <a:effectLst>
                  <a:outerShdw blurRad="546100" dist="419100" dir="5400000" sx="106000" sy="106000" algn="t" rotWithShape="0">
                    <a:prstClr val="black"/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پیشین، با </a:t>
            </a:r>
            <a:r>
              <a:rPr lang="fa-IR" sz="2000" dirty="0">
                <a:solidFill>
                  <a:schemeClr val="bg1">
                    <a:lumMod val="85000"/>
                  </a:schemeClr>
                </a:solidFill>
                <a:effectLst>
                  <a:outerShdw blurRad="546100" dist="419100" dir="5400000" sx="106000" sy="106000" algn="t" rotWithShape="0">
                    <a:prstClr val="black"/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اطمینان از جواب به دست آمده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bg1">
                    <a:lumMod val="85000"/>
                  </a:schemeClr>
                </a:solidFill>
                <a:effectLst>
                  <a:outerShdw blurRad="546100" dist="419100" dir="5400000" sx="106000" sy="106000" algn="t" rotWithShape="0">
                    <a:prstClr val="black"/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استفاده در این پروژه:</a:t>
            </a:r>
          </a:p>
          <a:p>
            <a:pPr marL="914400" lvl="1" indent="-457200" algn="r" rt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a-IR" sz="1600" dirty="0">
                <a:solidFill>
                  <a:schemeClr val="bg1">
                    <a:lumMod val="85000"/>
                  </a:schemeClr>
                </a:solidFill>
                <a:effectLst>
                  <a:outerShdw blurRad="546100" dist="419100" dir="5400000" sx="106000" sy="106000" algn="t" rotWithShape="0">
                    <a:prstClr val="black"/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الهام گرفته‌شده از ری‌کپچای گوگل</a:t>
            </a:r>
          </a:p>
          <a:p>
            <a:pPr marL="285750" indent="-285750" algn="l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546100" dist="419100" dir="5400000" sx="106000" sy="106000" algn="t" rotWithShape="0">
                    <a:prstClr val="black"/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CAPTCHA: Completely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546100" dist="419100" dir="5400000" sx="106000" sy="106000" algn="t" rotWithShape="0">
                    <a:prstClr val="black"/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Automated Public Turing test to tell Computers and Humans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>
                  <a:outerShdw blurRad="546100" dist="419100" dir="5400000" sx="106000" sy="106000" algn="t" rotWithShape="0">
                    <a:prstClr val="black"/>
                  </a:outerShdw>
                </a:effectLst>
                <a:latin typeface="Yas" panose="02000503080000020003" pitchFamily="2" charset="-78"/>
                <a:cs typeface="Yas" panose="02000503080000020003" pitchFamily="2" charset="-78"/>
              </a:rPr>
              <a:t>Apart</a:t>
            </a:r>
            <a:endParaRPr lang="fa-IR" sz="2000" dirty="0">
              <a:solidFill>
                <a:schemeClr val="bg1">
                  <a:lumMod val="85000"/>
                </a:schemeClr>
              </a:solidFill>
              <a:effectLst>
                <a:outerShdw blurRad="546100" dist="419100" dir="5400000" sx="106000" sy="106000" algn="t" rotWithShape="0">
                  <a:prstClr val="black"/>
                </a:outerShdw>
              </a:effectLst>
              <a:latin typeface="Yas" panose="02000503080000020003" pitchFamily="2" charset="-78"/>
              <a:cs typeface="Yas" panose="02000503080000020003" pitchFamily="2" charset="-78"/>
            </a:endParaRPr>
          </a:p>
          <a:p>
            <a:pPr>
              <a:lnSpc>
                <a:spcPct val="100000"/>
              </a:lnSpc>
            </a:pPr>
            <a:endParaRPr lang="en-US" sz="4400" dirty="0">
              <a:solidFill>
                <a:schemeClr val="bg1">
                  <a:lumMod val="85000"/>
                </a:schemeClr>
              </a:solidFill>
              <a:effectLst>
                <a:outerShdw blurRad="546100" dist="419100" dir="5400000" sx="106000" sy="106000" algn="t" rotWithShape="0">
                  <a:prstClr val="black"/>
                </a:outerShdw>
              </a:effectLst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76172" y="113764"/>
            <a:ext cx="8834307" cy="296189"/>
            <a:chOff x="176170" y="113762"/>
            <a:chExt cx="8834307" cy="29618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70" y="113762"/>
              <a:ext cx="387681" cy="296189"/>
            </a:xfrm>
            <a:prstGeom prst="rect">
              <a:avLst/>
            </a:prstGeom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5865106" y="129058"/>
              <a:ext cx="314537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r">
                <a:defRPr/>
              </a:pP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ابزار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سنجش </a:t>
              </a:r>
              <a:r>
                <a:rPr lang="fa-IR" sz="1400" dirty="0">
                  <a:solidFill>
                    <a:srgbClr val="92D050"/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استفاده‌پذیری        </a:t>
              </a:r>
              <a:r>
                <a:rPr lang="fa-IR" sz="1400" dirty="0">
                  <a:solidFill>
                    <a:schemeClr val="bg1">
                      <a:lumMod val="7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امیر حقیقتی ملکی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sp>
          <p:nvSpPr>
            <p:cNvPr id="21" name="Title 1"/>
            <p:cNvSpPr txBox="1">
              <a:spLocks/>
            </p:cNvSpPr>
            <p:nvPr/>
          </p:nvSpPr>
          <p:spPr>
            <a:xfrm>
              <a:off x="563848" y="154458"/>
              <a:ext cx="5513101" cy="244929"/>
            </a:xfrm>
            <a:prstGeom prst="rect">
              <a:avLst/>
            </a:prstGeom>
          </p:spPr>
          <p:txBody>
            <a:bodyPr/>
            <a:lstStyle>
              <a:lvl1pPr algn="ctr" defTabSz="914400" rtl="1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IRANSans" panose="02040503050201020203" pitchFamily="18" charset="-78"/>
                  <a:ea typeface="+mj-ea"/>
                  <a:cs typeface="IRANSans" panose="02040503050201020203" pitchFamily="18" charset="-78"/>
                </a:defRPr>
              </a:lvl1pPr>
            </a:lstStyle>
            <a:p>
              <a:pPr algn="l">
                <a:defRPr/>
              </a:pPr>
              <a:r>
                <a:rPr lang="fa-IR" sz="10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آزمایشگاه سیستم‌های هوشمند</a:t>
              </a:r>
              <a:r>
                <a:rPr lang="fa-IR" sz="1200" dirty="0">
                  <a:solidFill>
                    <a:schemeClr val="bg1">
                      <a:lumMod val="50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   دانشکده مهندسی کامپیوتر و فناوری اطلاعات   </a:t>
              </a:r>
              <a:r>
                <a:rPr lang="fa-IR" sz="1200" b="1" dirty="0">
                  <a:solidFill>
                    <a:schemeClr val="bg1">
                      <a:lumMod val="85000"/>
                    </a:schemeClr>
                  </a:solidFill>
                  <a:latin typeface="Yas" panose="02000503080000020003" pitchFamily="2" charset="-78"/>
                  <a:cs typeface="Yas" panose="02000503080000020003" pitchFamily="2" charset="-78"/>
                </a:rPr>
                <a:t>دانشگاه صنعتی امیرکبیر </a:t>
              </a:r>
              <a:endParaRPr lang="en-US" sz="1400" b="1" dirty="0">
                <a:solidFill>
                  <a:schemeClr val="bg1">
                    <a:lumMod val="85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7220229" y="118995"/>
              <a:ext cx="0" cy="28562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3" name="Text Placeholder 2"/>
          <p:cNvSpPr txBox="1">
            <a:spLocks/>
          </p:cNvSpPr>
          <p:nvPr/>
        </p:nvSpPr>
        <p:spPr>
          <a:xfrm>
            <a:off x="2225555" y="6286146"/>
            <a:ext cx="4737162" cy="249409"/>
          </a:xfrm>
          <a:prstGeom prst="rect">
            <a:avLst/>
          </a:prstGeom>
        </p:spPr>
        <p:txBody>
          <a:bodyPr/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buClr>
                <a:schemeClr val="accent1">
                  <a:lumMod val="75000"/>
                </a:schemeClr>
              </a:buClr>
            </a:pPr>
            <a:r>
              <a:rPr lang="fa-IR" sz="1400" b="1" dirty="0">
                <a:solidFill>
                  <a:schemeClr val="bg1"/>
                </a:solidFill>
                <a:latin typeface="Yas" panose="02000503080000020003" pitchFamily="2" charset="-78"/>
                <a:cs typeface="Yas" panose="02000503080000020003" pitchFamily="2" charset="-78"/>
              </a:rPr>
              <a:t>مقدمه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󠆭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روش پژوهش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مرور کارهای گذشته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پیاده‌سازی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</a:t>
            </a:r>
            <a:r>
              <a:rPr lang="fa-IR" sz="8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◄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  </a:t>
            </a:r>
            <a:r>
              <a:rPr lang="fa-IR" sz="1400" dirty="0">
                <a:solidFill>
                  <a:schemeClr val="bg1">
                    <a:lumMod val="50000"/>
                  </a:schemeClr>
                </a:solidFill>
                <a:latin typeface="Yas" panose="02000503080000020003" pitchFamily="2" charset="-78"/>
                <a:cs typeface="Yas" panose="02000503080000020003" pitchFamily="2" charset="-78"/>
              </a:rPr>
              <a:t>نتیجه‌گیری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Yas" panose="02000503080000020003" pitchFamily="2" charset="-78"/>
              <a:cs typeface="Yas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698312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 Light"/>
        <a:ea typeface=""/>
        <a:cs typeface="Calibri"/>
      </a:majorFont>
      <a:minorFont>
        <a:latin typeface="Calibri"/>
        <a:ea typeface="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18872</TotalTime>
  <Words>7995</Words>
  <Application>Microsoft Office PowerPoint</Application>
  <PresentationFormat>On-screen Show (4:3)</PresentationFormat>
  <Paragraphs>1043</Paragraphs>
  <Slides>67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Calibri</vt:lpstr>
      <vt:lpstr>Wingdings</vt:lpstr>
      <vt:lpstr>Arial</vt:lpstr>
      <vt:lpstr>Yas</vt:lpstr>
      <vt:lpstr>Noto Sans</vt:lpstr>
      <vt:lpstr>Ubuntu</vt:lpstr>
      <vt:lpstr>Calibri Light</vt:lpstr>
      <vt:lpstr>Times New Roman</vt:lpstr>
      <vt:lpstr>IRANSans</vt:lpstr>
      <vt:lpstr>Office Theme</vt:lpstr>
      <vt:lpstr>پیاده‌سازی ابزاری برای سنجش استفاده‌پذیری رابط کاربری سامانه‌های مبتنی بر وب به روش جمع‌سپاری</vt:lpstr>
      <vt:lpstr>PowerPoint Presentation</vt:lpstr>
      <vt:lpstr>PowerPoint Presentation</vt:lpstr>
      <vt:lpstr>کیفیت در نرم‌افزار</vt:lpstr>
      <vt:lpstr>استفاده‌پذیری</vt:lpstr>
      <vt:lpstr>PowerPoint Presentation</vt:lpstr>
      <vt:lpstr>PowerPoint Presentation</vt:lpstr>
      <vt:lpstr>سامانه‌های کاربردی مبتنی بر وب (ادامه)</vt:lpstr>
      <vt:lpstr>جمع‌سپاری</vt:lpstr>
      <vt:lpstr>PowerPoint Presentation</vt:lpstr>
      <vt:lpstr>PowerPoint Presentation</vt:lpstr>
      <vt:lpstr>PowerPoint Presentation</vt:lpstr>
      <vt:lpstr>PowerPoint Presentation</vt:lpstr>
      <vt:lpstr>بخش سوم مرور کارهای گذشته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منابع و مراجع</vt:lpstr>
      <vt:lpstr>منابع و مراجع (ادامه)</vt:lpstr>
      <vt:lpstr>منابع و مراجع (ادامه)</vt:lpstr>
      <vt:lpstr>منابع و مراجع (ادامه)</vt:lpstr>
      <vt:lpstr>منابع و مراجع (ادامه)</vt:lpstr>
      <vt:lpstr>منابع و مراجع (ادامه)</vt:lpstr>
      <vt:lpstr>منابع و مراجع (ادامه)</vt:lpstr>
      <vt:lpstr>منابع و مراجع (ادامه)</vt:lpstr>
      <vt:lpstr>منابع و مراجع (ادامه)</vt:lpstr>
      <vt:lpstr>منابع و مراجع (ادامه)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Detection  based on Dependency Graph  using Hybrid genetic Algorithm</dc:title>
  <dc:creator>Amir HaghighatiMaleki</dc:creator>
  <cp:lastModifiedBy>Amir Haghighati</cp:lastModifiedBy>
  <cp:revision>982</cp:revision>
  <dcterms:created xsi:type="dcterms:W3CDTF">2016-05-24T12:28:52Z</dcterms:created>
  <dcterms:modified xsi:type="dcterms:W3CDTF">2018-09-03T03:50:36Z</dcterms:modified>
  <cp:contentStatus/>
</cp:coreProperties>
</file>